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394" r:id="rId3"/>
    <p:sldId id="395" r:id="rId4"/>
    <p:sldId id="442" r:id="rId5"/>
    <p:sldId id="443" r:id="rId6"/>
    <p:sldId id="444" r:id="rId7"/>
    <p:sldId id="267" r:id="rId8"/>
    <p:sldId id="268" r:id="rId9"/>
    <p:sldId id="445" r:id="rId10"/>
    <p:sldId id="446" r:id="rId11"/>
    <p:sldId id="447" r:id="rId12"/>
    <p:sldId id="448" r:id="rId13"/>
    <p:sldId id="275" r:id="rId14"/>
    <p:sldId id="276" r:id="rId15"/>
    <p:sldId id="450" r:id="rId16"/>
    <p:sldId id="449" r:id="rId17"/>
    <p:sldId id="451" r:id="rId18"/>
    <p:sldId id="452" r:id="rId19"/>
    <p:sldId id="453" r:id="rId20"/>
    <p:sldId id="454" r:id="rId21"/>
    <p:sldId id="466" r:id="rId22"/>
    <p:sldId id="467" r:id="rId23"/>
    <p:sldId id="468" r:id="rId24"/>
    <p:sldId id="455" r:id="rId25"/>
    <p:sldId id="456" r:id="rId26"/>
    <p:sldId id="457" r:id="rId27"/>
    <p:sldId id="304" r:id="rId28"/>
    <p:sldId id="459" r:id="rId29"/>
    <p:sldId id="460" r:id="rId30"/>
    <p:sldId id="305" r:id="rId31"/>
    <p:sldId id="461" r:id="rId32"/>
    <p:sldId id="458" r:id="rId33"/>
    <p:sldId id="469" r:id="rId34"/>
    <p:sldId id="311" r:id="rId35"/>
    <p:sldId id="312" r:id="rId36"/>
    <p:sldId id="315" r:id="rId37"/>
    <p:sldId id="462" r:id="rId38"/>
    <p:sldId id="463" r:id="rId39"/>
    <p:sldId id="464" r:id="rId40"/>
    <p:sldId id="465" r:id="rId41"/>
    <p:sldId id="356" r:id="rId42"/>
    <p:sldId id="392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/>
    <p:restoredTop sz="94507"/>
  </p:normalViewPr>
  <p:slideViewPr>
    <p:cSldViewPr snapToGrid="0" snapToObjects="1">
      <p:cViewPr varScale="1">
        <p:scale>
          <a:sx n="148" d="100"/>
          <a:sy n="148" d="100"/>
        </p:scale>
        <p:origin x="1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B80C9-F4E7-F640-8BB6-F4137744A39D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D4B61-61E9-A849-8A89-0E86CF3C4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3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C71B-1F61-2A43-97C2-C3BAAB53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735236-87AA-7049-B70C-8CDF4105F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952-97A9-5546-B9D4-6D9502E1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1C1D-76D5-5141-94DA-3DA41E4A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450A1-F00D-874D-ADA2-F0E477984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EA38E-1894-5F4C-89A6-030C9A61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AA10C-727F-8B4C-B39F-ABA073D3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2365-2E8F-E14B-B7BC-49B35582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A610-F17A-514C-A764-BD9410C48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88783-CEED-0B47-A411-D70A2033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2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C5B93-6826-BF40-BCFE-2EDEA93FE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C55F9-3A6F-C643-A4B6-9AF0FDC5F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DF24A-05D7-7E4A-8025-B5C07B18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47FF-4173-4946-AE74-3453AD35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5B5E0-6B90-4E48-A53F-F896475C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7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A47A-FB15-D445-A701-D800A5B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AB4DF-CDB7-7746-BCBB-303BFAF7D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E9EA2-F87A-8949-B987-DDFF52C5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72CC8-A291-EC41-82B9-7410DA78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E91A4-AFE5-A94D-893C-9C82882C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58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0A02-3314-3646-B569-16B7997B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7AB44-C056-FE44-B302-A0C21249B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581B-71D5-2A4A-AB11-8D8F3F42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76375-5F79-F741-B4F5-FA47D1AA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3981-D1D1-AD4D-9AF9-11A158BA8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2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BE39-69D2-0A48-80C1-AE03BCE0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1E506-C071-5C48-A56E-4DC0C92FC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D374B-9B9F-B445-960D-60E7832C8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60D93-357A-3F4F-9365-071FD9E0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2C7BE-DC57-404C-9456-42D22B188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8B5-87E1-1A43-B9C1-5AE5A778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B1A2-5AA7-4C4F-B147-5F5FFC546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C53F8-DEBC-024A-8F1C-B3E2324BE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3B241-2D88-EC40-A47E-EE2B61C1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2C56E-BB39-CF43-82F8-DBB676D60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C22B3-C03F-FF44-9EDA-88244A95AA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261A9-A06F-C648-80E9-1A598CD9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F4B806-BC3D-AC43-95A4-21CDBA3A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56EADC-DDF1-FC4E-A6DE-6823B947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6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6F51-A6D6-0A4D-A852-26C13971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1C8E0-76C4-A749-9A8E-11C3DDC1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B6D7A-0920-3249-BC07-CD4A6182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18879F-2DB6-6E44-892A-30F556AB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4EDED-BCB6-3A4B-B4A2-F2B8984C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513677-E392-8E48-BBED-CC3C7DE8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6111B-0BC3-3843-9D4F-BA2BE3AF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2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2020-048B-E140-AFF0-594192B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7F7E0-EDED-4248-BC4B-6767418C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AA594-223C-C345-90C6-6BFB6DCD2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F67ED-49AB-4941-827D-F18BA482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42C57-D178-DE4E-AD47-5C0492904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C8B8A-6909-384D-8883-1E2416BC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40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5B46-C579-1644-8737-D65F818DC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4E5D9-6E37-BC45-B568-545717DD5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0393C-3786-FF40-9245-1E879CA5B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D41C5-50E6-234C-9637-3FB88A2A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44DA1-C858-1B47-95A0-537AE024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8E617-AC7F-2F44-8F0B-BDDC49D3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11803-AA81-5646-A31F-0226BB471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7335B-8165-254C-9161-61E2F43C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2542E-EE4B-EC46-A460-7527B19EE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7FC1-C43D-824E-80D4-962C390CC0D3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95B0E-69EE-5E4F-BA59-7AF85F357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17E8-E252-3D41-901F-5E75B83C0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1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3840-A986-5247-80D9-3D63CC14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7085"/>
            <a:ext cx="9144000" cy="1134232"/>
          </a:xfrm>
        </p:spPr>
        <p:txBody>
          <a:bodyPr>
            <a:normAutofit/>
          </a:bodyPr>
          <a:lstStyle/>
          <a:p>
            <a:r>
              <a:rPr lang="en-US" sz="5400" dirty="0"/>
              <a:t>ECE 884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303F-454F-4F4F-ADBF-FC6592846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7: Regularization and Training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0345C02-444A-5C4B-9396-427BBB968498}"/>
              </a:ext>
            </a:extLst>
          </p:cNvPr>
          <p:cNvSpPr txBox="1">
            <a:spLocks/>
          </p:cNvSpPr>
          <p:nvPr/>
        </p:nvSpPr>
        <p:spPr>
          <a:xfrm>
            <a:off x="3875314" y="4603524"/>
            <a:ext cx="3842657" cy="56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02/09/2021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8509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00" dirty="0"/>
              <a:t>Regularization</a:t>
            </a:r>
            <a:r>
              <a:rPr lang="en-US" sz="4000" spc="-200" dirty="0"/>
              <a:t> Effect#1</a:t>
            </a:r>
            <a:endParaRPr sz="4000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5DA1165-D004-4F40-9729-60008349EF8E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Select simpler model with lower order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BD730-90C9-764F-A768-8134144B1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626" y="2360891"/>
            <a:ext cx="7426983" cy="297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3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00" dirty="0"/>
              <a:t>Regularization</a:t>
            </a:r>
            <a:r>
              <a:rPr lang="en-US" sz="4000" spc="-200" dirty="0"/>
              <a:t> Effect#2</a:t>
            </a:r>
            <a:endParaRPr sz="4000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5DA1165-D004-4F40-9729-60008349EF8E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Select model with more features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CC5E80C-69B4-C247-9F9C-5ED12478D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925" y="1915897"/>
            <a:ext cx="8847909" cy="3769195"/>
          </a:xfrm>
          <a:prstGeom prst="rect">
            <a:avLst/>
          </a:prstGeom>
        </p:spPr>
      </p:pic>
      <p:sp>
        <p:nvSpPr>
          <p:cNvPr id="9" name="object 4">
            <a:extLst>
              <a:ext uri="{FF2B5EF4-FFF2-40B4-BE49-F238E27FC236}">
                <a16:creationId xmlns:a16="http://schemas.microsoft.com/office/drawing/2014/main" id="{935BEA19-0D20-2746-AAEA-394CCD77C428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7204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Regularization Effect#2</a:t>
            </a:r>
            <a:endParaRPr sz="4000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5DA1165-D004-4F40-9729-60008349EF8E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Select model with more features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42DF8F7-4D32-204A-B4B6-760DFA3E2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675" y="2061227"/>
            <a:ext cx="8795657" cy="3803712"/>
          </a:xfrm>
          <a:prstGeom prst="rect">
            <a:avLst/>
          </a:prstGeom>
        </p:spPr>
      </p:pic>
      <p:sp>
        <p:nvSpPr>
          <p:cNvPr id="6" name="object 4">
            <a:extLst>
              <a:ext uri="{FF2B5EF4-FFF2-40B4-BE49-F238E27FC236}">
                <a16:creationId xmlns:a16="http://schemas.microsoft.com/office/drawing/2014/main" id="{16A4903E-CF81-8741-9601-541435462FA5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1252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3573779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4" dirty="0"/>
              <a:t>Summary</a:t>
            </a:r>
            <a:endParaRPr sz="4000" dirty="0"/>
          </a:p>
        </p:txBody>
      </p:sp>
      <p:pic>
        <p:nvPicPr>
          <p:cNvPr id="17" name="Picture 1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BECF467-2C91-D742-AC81-15AAEB37E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48" y="1521281"/>
            <a:ext cx="11312435" cy="4004905"/>
          </a:xfrm>
          <a:prstGeom prst="rect">
            <a:avLst/>
          </a:prstGeom>
        </p:spPr>
      </p:pic>
      <p:sp>
        <p:nvSpPr>
          <p:cNvPr id="18" name="object 4">
            <a:extLst>
              <a:ext uri="{FF2B5EF4-FFF2-40B4-BE49-F238E27FC236}">
                <a16:creationId xmlns:a16="http://schemas.microsoft.com/office/drawing/2014/main" id="{C57DF08A-51B3-2F43-A214-8149E8CD9792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1231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/>
              <a:t>Training</a:t>
            </a:r>
            <a:endParaRPr lang="en-US" sz="4000" dirty="0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B5490320-ABE9-8B4C-B08C-FB3AFBF0C28F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What is the purpose of training?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9FD38DD7-EFA7-934D-A4D1-F91E868813E7}"/>
              </a:ext>
            </a:extLst>
          </p:cNvPr>
          <p:cNvSpPr txBox="1"/>
          <p:nvPr/>
        </p:nvSpPr>
        <p:spPr>
          <a:xfrm>
            <a:off x="1257579" y="2305536"/>
            <a:ext cx="8878458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Find the model weights W that achieve the lowest total loss based on the training dataset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9140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6141457" y="4330647"/>
            <a:ext cx="483234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400" spc="1030" dirty="0">
                <a:latin typeface="Arial Unicode MS"/>
                <a:cs typeface="Arial Unicode MS"/>
              </a:rPr>
              <a:t>w</a:t>
            </a:r>
            <a:endParaRPr sz="4400" dirty="0">
              <a:latin typeface="Arial Unicode MS"/>
              <a:cs typeface="Arial Unicode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16678" y="3883302"/>
            <a:ext cx="1084580" cy="706120"/>
          </a:xfrm>
          <a:custGeom>
            <a:avLst/>
            <a:gdLst/>
            <a:ahLst/>
            <a:cxnLst/>
            <a:rect l="l" t="t" r="r" b="b"/>
            <a:pathLst>
              <a:path w="1084579" h="706120">
                <a:moveTo>
                  <a:pt x="859355" y="0"/>
                </a:moveTo>
                <a:lnTo>
                  <a:pt x="849309" y="28649"/>
                </a:lnTo>
                <a:lnTo>
                  <a:pt x="890167" y="46381"/>
                </a:lnTo>
                <a:lnTo>
                  <a:pt x="925305" y="70926"/>
                </a:lnTo>
                <a:lnTo>
                  <a:pt x="954721" y="102285"/>
                </a:lnTo>
                <a:lnTo>
                  <a:pt x="978418" y="140456"/>
                </a:lnTo>
                <a:lnTo>
                  <a:pt x="996649" y="184698"/>
                </a:lnTo>
                <a:lnTo>
                  <a:pt x="1009672" y="234264"/>
                </a:lnTo>
                <a:lnTo>
                  <a:pt x="1017486" y="289156"/>
                </a:lnTo>
                <a:lnTo>
                  <a:pt x="1020090" y="349374"/>
                </a:lnTo>
                <a:lnTo>
                  <a:pt x="1017474" y="411626"/>
                </a:lnTo>
                <a:lnTo>
                  <a:pt x="1009625" y="468157"/>
                </a:lnTo>
                <a:lnTo>
                  <a:pt x="996545" y="518968"/>
                </a:lnTo>
                <a:lnTo>
                  <a:pt x="978232" y="564059"/>
                </a:lnTo>
                <a:lnTo>
                  <a:pt x="954547" y="602800"/>
                </a:lnTo>
                <a:lnTo>
                  <a:pt x="925351" y="634566"/>
                </a:lnTo>
                <a:lnTo>
                  <a:pt x="890644" y="659355"/>
                </a:lnTo>
                <a:lnTo>
                  <a:pt x="850426" y="677167"/>
                </a:lnTo>
                <a:lnTo>
                  <a:pt x="859355" y="705817"/>
                </a:lnTo>
                <a:lnTo>
                  <a:pt x="910678" y="687365"/>
                </a:lnTo>
                <a:lnTo>
                  <a:pt x="955628" y="660657"/>
                </a:lnTo>
                <a:lnTo>
                  <a:pt x="994207" y="625694"/>
                </a:lnTo>
                <a:lnTo>
                  <a:pt x="1026415" y="582476"/>
                </a:lnTo>
                <a:lnTo>
                  <a:pt x="1047310" y="542999"/>
                </a:lnTo>
                <a:lnTo>
                  <a:pt x="1063562" y="500323"/>
                </a:lnTo>
                <a:lnTo>
                  <a:pt x="1075171" y="454447"/>
                </a:lnTo>
                <a:lnTo>
                  <a:pt x="1082136" y="405370"/>
                </a:lnTo>
                <a:lnTo>
                  <a:pt x="1084458" y="353094"/>
                </a:lnTo>
                <a:lnTo>
                  <a:pt x="1082128" y="300937"/>
                </a:lnTo>
                <a:lnTo>
                  <a:pt x="1075141" y="251921"/>
                </a:lnTo>
                <a:lnTo>
                  <a:pt x="1063495" y="206045"/>
                </a:lnTo>
                <a:lnTo>
                  <a:pt x="1047192" y="163309"/>
                </a:lnTo>
                <a:lnTo>
                  <a:pt x="1026229" y="123713"/>
                </a:lnTo>
                <a:lnTo>
                  <a:pt x="993963" y="80332"/>
                </a:lnTo>
                <a:lnTo>
                  <a:pt x="955396" y="45253"/>
                </a:lnTo>
                <a:lnTo>
                  <a:pt x="910526" y="18475"/>
                </a:lnTo>
                <a:lnTo>
                  <a:pt x="859355" y="0"/>
                </a:lnTo>
                <a:close/>
              </a:path>
              <a:path w="1084579" h="706120">
                <a:moveTo>
                  <a:pt x="225102" y="0"/>
                </a:moveTo>
                <a:lnTo>
                  <a:pt x="173930" y="18475"/>
                </a:lnTo>
                <a:lnTo>
                  <a:pt x="129061" y="45253"/>
                </a:lnTo>
                <a:lnTo>
                  <a:pt x="90493" y="80332"/>
                </a:lnTo>
                <a:lnTo>
                  <a:pt x="58228" y="123713"/>
                </a:lnTo>
                <a:lnTo>
                  <a:pt x="37266" y="163309"/>
                </a:lnTo>
                <a:lnTo>
                  <a:pt x="20962" y="206045"/>
                </a:lnTo>
                <a:lnTo>
                  <a:pt x="9316" y="251921"/>
                </a:lnTo>
                <a:lnTo>
                  <a:pt x="2329" y="300937"/>
                </a:lnTo>
                <a:lnTo>
                  <a:pt x="0" y="353094"/>
                </a:lnTo>
                <a:lnTo>
                  <a:pt x="2321" y="405370"/>
                </a:lnTo>
                <a:lnTo>
                  <a:pt x="9286" y="454447"/>
                </a:lnTo>
                <a:lnTo>
                  <a:pt x="20895" y="500323"/>
                </a:lnTo>
                <a:lnTo>
                  <a:pt x="37147" y="542999"/>
                </a:lnTo>
                <a:lnTo>
                  <a:pt x="58042" y="582476"/>
                </a:lnTo>
                <a:lnTo>
                  <a:pt x="90249" y="625694"/>
                </a:lnTo>
                <a:lnTo>
                  <a:pt x="128828" y="660657"/>
                </a:lnTo>
                <a:lnTo>
                  <a:pt x="173779" y="687365"/>
                </a:lnTo>
                <a:lnTo>
                  <a:pt x="225102" y="705817"/>
                </a:lnTo>
                <a:lnTo>
                  <a:pt x="234031" y="677167"/>
                </a:lnTo>
                <a:lnTo>
                  <a:pt x="193813" y="659355"/>
                </a:lnTo>
                <a:lnTo>
                  <a:pt x="159106" y="634566"/>
                </a:lnTo>
                <a:lnTo>
                  <a:pt x="129910" y="602800"/>
                </a:lnTo>
                <a:lnTo>
                  <a:pt x="106225" y="564059"/>
                </a:lnTo>
                <a:lnTo>
                  <a:pt x="87912" y="518968"/>
                </a:lnTo>
                <a:lnTo>
                  <a:pt x="74831" y="468157"/>
                </a:lnTo>
                <a:lnTo>
                  <a:pt x="66983" y="411626"/>
                </a:lnTo>
                <a:lnTo>
                  <a:pt x="64367" y="349374"/>
                </a:lnTo>
                <a:lnTo>
                  <a:pt x="66983" y="289156"/>
                </a:lnTo>
                <a:lnTo>
                  <a:pt x="74831" y="234264"/>
                </a:lnTo>
                <a:lnTo>
                  <a:pt x="87912" y="184698"/>
                </a:lnTo>
                <a:lnTo>
                  <a:pt x="106225" y="140456"/>
                </a:lnTo>
                <a:lnTo>
                  <a:pt x="129979" y="102285"/>
                </a:lnTo>
                <a:lnTo>
                  <a:pt x="159385" y="70926"/>
                </a:lnTo>
                <a:lnTo>
                  <a:pt x="194441" y="46381"/>
                </a:lnTo>
                <a:lnTo>
                  <a:pt x="235148" y="28649"/>
                </a:lnTo>
                <a:lnTo>
                  <a:pt x="22510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06674" y="3677867"/>
            <a:ext cx="586041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159510" algn="l"/>
                <a:tab pos="5259070" algn="l"/>
              </a:tabLst>
            </a:pPr>
            <a:r>
              <a:rPr spc="-395" dirty="0">
                <a:latin typeface="Arial Unicode MS"/>
                <a:cs typeface="Arial Unicode MS"/>
              </a:rPr>
              <a:t>𝑤</a:t>
            </a:r>
            <a:r>
              <a:rPr sz="6600" spc="-592" baseline="27777" dirty="0">
                <a:latin typeface="Arial Unicode MS"/>
                <a:cs typeface="Arial Unicode MS"/>
              </a:rPr>
              <a:t>∗	</a:t>
            </a:r>
            <a:r>
              <a:rPr sz="6000" spc="975" dirty="0">
                <a:latin typeface="Arial Unicode MS"/>
                <a:cs typeface="Arial Unicode MS"/>
              </a:rPr>
              <a:t>=</a:t>
            </a:r>
            <a:r>
              <a:rPr sz="6000" spc="-540" dirty="0">
                <a:latin typeface="Arial Unicode MS"/>
                <a:cs typeface="Arial Unicode MS"/>
              </a:rPr>
              <a:t> </a:t>
            </a:r>
            <a:r>
              <a:rPr sz="6000" spc="-120" dirty="0">
                <a:latin typeface="Arial Unicode MS"/>
                <a:cs typeface="Arial Unicode MS"/>
              </a:rPr>
              <a:t>arg </a:t>
            </a:r>
            <a:r>
              <a:rPr sz="6000" spc="105" dirty="0">
                <a:latin typeface="Arial Unicode MS"/>
                <a:cs typeface="Arial Unicode MS"/>
              </a:rPr>
              <a:t>min</a:t>
            </a:r>
            <a:r>
              <a:rPr sz="6000" spc="-660" dirty="0">
                <a:latin typeface="Arial Unicode MS"/>
                <a:cs typeface="Arial Unicode MS"/>
              </a:rPr>
              <a:t> </a:t>
            </a:r>
            <a:r>
              <a:rPr sz="6000" spc="-2810" dirty="0">
                <a:latin typeface="Arial Unicode MS"/>
                <a:cs typeface="Arial Unicode MS"/>
              </a:rPr>
              <a:t>𝐿	</a:t>
            </a:r>
            <a:r>
              <a:rPr sz="6000" spc="-1570" dirty="0">
                <a:latin typeface="Arial Unicode MS"/>
                <a:cs typeface="Arial Unicode MS"/>
              </a:rPr>
              <a:t>𝑤</a:t>
            </a:r>
            <a:endParaRPr sz="6000" dirty="0">
              <a:latin typeface="Arial Unicode MS"/>
              <a:cs typeface="Arial Unicode MS"/>
            </a:endParaRPr>
          </a:p>
        </p:txBody>
      </p:sp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/>
              <a:t>Training</a:t>
            </a:r>
            <a:endParaRPr lang="en-US" sz="4000" dirty="0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B5490320-ABE9-8B4C-B08C-FB3AFBF0C28F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What is the purpose of training?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9FD38DD7-EFA7-934D-A4D1-F91E868813E7}"/>
              </a:ext>
            </a:extLst>
          </p:cNvPr>
          <p:cNvSpPr txBox="1"/>
          <p:nvPr/>
        </p:nvSpPr>
        <p:spPr>
          <a:xfrm>
            <a:off x="1257579" y="2305536"/>
            <a:ext cx="8878458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Training == Loss Optimization Problem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006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2D1BB74-374C-E746-90B7-AE93102F4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582" y="4823102"/>
            <a:ext cx="3924300" cy="10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141457" y="4330647"/>
            <a:ext cx="483234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400" spc="1030" dirty="0">
                <a:latin typeface="Arial Unicode MS"/>
                <a:cs typeface="Arial Unicode MS"/>
              </a:rPr>
              <a:t>w</a:t>
            </a:r>
            <a:endParaRPr sz="4400" dirty="0">
              <a:latin typeface="Arial Unicode MS"/>
              <a:cs typeface="Arial Unicode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16678" y="3883302"/>
            <a:ext cx="1084580" cy="706120"/>
          </a:xfrm>
          <a:custGeom>
            <a:avLst/>
            <a:gdLst/>
            <a:ahLst/>
            <a:cxnLst/>
            <a:rect l="l" t="t" r="r" b="b"/>
            <a:pathLst>
              <a:path w="1084579" h="706120">
                <a:moveTo>
                  <a:pt x="859355" y="0"/>
                </a:moveTo>
                <a:lnTo>
                  <a:pt x="849309" y="28649"/>
                </a:lnTo>
                <a:lnTo>
                  <a:pt x="890167" y="46381"/>
                </a:lnTo>
                <a:lnTo>
                  <a:pt x="925305" y="70926"/>
                </a:lnTo>
                <a:lnTo>
                  <a:pt x="954721" y="102285"/>
                </a:lnTo>
                <a:lnTo>
                  <a:pt x="978418" y="140456"/>
                </a:lnTo>
                <a:lnTo>
                  <a:pt x="996649" y="184698"/>
                </a:lnTo>
                <a:lnTo>
                  <a:pt x="1009672" y="234264"/>
                </a:lnTo>
                <a:lnTo>
                  <a:pt x="1017486" y="289156"/>
                </a:lnTo>
                <a:lnTo>
                  <a:pt x="1020090" y="349374"/>
                </a:lnTo>
                <a:lnTo>
                  <a:pt x="1017474" y="411626"/>
                </a:lnTo>
                <a:lnTo>
                  <a:pt x="1009625" y="468157"/>
                </a:lnTo>
                <a:lnTo>
                  <a:pt x="996545" y="518968"/>
                </a:lnTo>
                <a:lnTo>
                  <a:pt x="978232" y="564059"/>
                </a:lnTo>
                <a:lnTo>
                  <a:pt x="954547" y="602800"/>
                </a:lnTo>
                <a:lnTo>
                  <a:pt x="925351" y="634566"/>
                </a:lnTo>
                <a:lnTo>
                  <a:pt x="890644" y="659355"/>
                </a:lnTo>
                <a:lnTo>
                  <a:pt x="850426" y="677167"/>
                </a:lnTo>
                <a:lnTo>
                  <a:pt x="859355" y="705817"/>
                </a:lnTo>
                <a:lnTo>
                  <a:pt x="910678" y="687365"/>
                </a:lnTo>
                <a:lnTo>
                  <a:pt x="955628" y="660657"/>
                </a:lnTo>
                <a:lnTo>
                  <a:pt x="994207" y="625694"/>
                </a:lnTo>
                <a:lnTo>
                  <a:pt x="1026415" y="582476"/>
                </a:lnTo>
                <a:lnTo>
                  <a:pt x="1047310" y="542999"/>
                </a:lnTo>
                <a:lnTo>
                  <a:pt x="1063562" y="500323"/>
                </a:lnTo>
                <a:lnTo>
                  <a:pt x="1075171" y="454447"/>
                </a:lnTo>
                <a:lnTo>
                  <a:pt x="1082136" y="405370"/>
                </a:lnTo>
                <a:lnTo>
                  <a:pt x="1084458" y="353094"/>
                </a:lnTo>
                <a:lnTo>
                  <a:pt x="1082128" y="300937"/>
                </a:lnTo>
                <a:lnTo>
                  <a:pt x="1075141" y="251921"/>
                </a:lnTo>
                <a:lnTo>
                  <a:pt x="1063495" y="206045"/>
                </a:lnTo>
                <a:lnTo>
                  <a:pt x="1047192" y="163309"/>
                </a:lnTo>
                <a:lnTo>
                  <a:pt x="1026229" y="123713"/>
                </a:lnTo>
                <a:lnTo>
                  <a:pt x="993963" y="80332"/>
                </a:lnTo>
                <a:lnTo>
                  <a:pt x="955396" y="45253"/>
                </a:lnTo>
                <a:lnTo>
                  <a:pt x="910526" y="18475"/>
                </a:lnTo>
                <a:lnTo>
                  <a:pt x="859355" y="0"/>
                </a:lnTo>
                <a:close/>
              </a:path>
              <a:path w="1084579" h="706120">
                <a:moveTo>
                  <a:pt x="225102" y="0"/>
                </a:moveTo>
                <a:lnTo>
                  <a:pt x="173930" y="18475"/>
                </a:lnTo>
                <a:lnTo>
                  <a:pt x="129061" y="45253"/>
                </a:lnTo>
                <a:lnTo>
                  <a:pt x="90493" y="80332"/>
                </a:lnTo>
                <a:lnTo>
                  <a:pt x="58228" y="123713"/>
                </a:lnTo>
                <a:lnTo>
                  <a:pt x="37266" y="163309"/>
                </a:lnTo>
                <a:lnTo>
                  <a:pt x="20962" y="206045"/>
                </a:lnTo>
                <a:lnTo>
                  <a:pt x="9316" y="251921"/>
                </a:lnTo>
                <a:lnTo>
                  <a:pt x="2329" y="300937"/>
                </a:lnTo>
                <a:lnTo>
                  <a:pt x="0" y="353094"/>
                </a:lnTo>
                <a:lnTo>
                  <a:pt x="2321" y="405370"/>
                </a:lnTo>
                <a:lnTo>
                  <a:pt x="9286" y="454447"/>
                </a:lnTo>
                <a:lnTo>
                  <a:pt x="20895" y="500323"/>
                </a:lnTo>
                <a:lnTo>
                  <a:pt x="37147" y="542999"/>
                </a:lnTo>
                <a:lnTo>
                  <a:pt x="58042" y="582476"/>
                </a:lnTo>
                <a:lnTo>
                  <a:pt x="90249" y="625694"/>
                </a:lnTo>
                <a:lnTo>
                  <a:pt x="128828" y="660657"/>
                </a:lnTo>
                <a:lnTo>
                  <a:pt x="173779" y="687365"/>
                </a:lnTo>
                <a:lnTo>
                  <a:pt x="225102" y="705817"/>
                </a:lnTo>
                <a:lnTo>
                  <a:pt x="234031" y="677167"/>
                </a:lnTo>
                <a:lnTo>
                  <a:pt x="193813" y="659355"/>
                </a:lnTo>
                <a:lnTo>
                  <a:pt x="159106" y="634566"/>
                </a:lnTo>
                <a:lnTo>
                  <a:pt x="129910" y="602800"/>
                </a:lnTo>
                <a:lnTo>
                  <a:pt x="106225" y="564059"/>
                </a:lnTo>
                <a:lnTo>
                  <a:pt x="87912" y="518968"/>
                </a:lnTo>
                <a:lnTo>
                  <a:pt x="74831" y="468157"/>
                </a:lnTo>
                <a:lnTo>
                  <a:pt x="66983" y="411626"/>
                </a:lnTo>
                <a:lnTo>
                  <a:pt x="64367" y="349374"/>
                </a:lnTo>
                <a:lnTo>
                  <a:pt x="66983" y="289156"/>
                </a:lnTo>
                <a:lnTo>
                  <a:pt x="74831" y="234264"/>
                </a:lnTo>
                <a:lnTo>
                  <a:pt x="87912" y="184698"/>
                </a:lnTo>
                <a:lnTo>
                  <a:pt x="106225" y="140456"/>
                </a:lnTo>
                <a:lnTo>
                  <a:pt x="129979" y="102285"/>
                </a:lnTo>
                <a:lnTo>
                  <a:pt x="159385" y="70926"/>
                </a:lnTo>
                <a:lnTo>
                  <a:pt x="194441" y="46381"/>
                </a:lnTo>
                <a:lnTo>
                  <a:pt x="235148" y="28649"/>
                </a:lnTo>
                <a:lnTo>
                  <a:pt x="22510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606674" y="3677867"/>
            <a:ext cx="586041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159510" algn="l"/>
                <a:tab pos="5259070" algn="l"/>
              </a:tabLst>
            </a:pPr>
            <a:r>
              <a:rPr spc="-395" dirty="0">
                <a:latin typeface="Arial Unicode MS"/>
                <a:cs typeface="Arial Unicode MS"/>
              </a:rPr>
              <a:t>𝑤</a:t>
            </a:r>
            <a:r>
              <a:rPr sz="6600" spc="-592" baseline="27777" dirty="0">
                <a:latin typeface="Arial Unicode MS"/>
                <a:cs typeface="Arial Unicode MS"/>
              </a:rPr>
              <a:t>∗	</a:t>
            </a:r>
            <a:r>
              <a:rPr sz="6000" spc="975" dirty="0">
                <a:latin typeface="Arial Unicode MS"/>
                <a:cs typeface="Arial Unicode MS"/>
              </a:rPr>
              <a:t>=</a:t>
            </a:r>
            <a:r>
              <a:rPr sz="6000" spc="-540" dirty="0">
                <a:latin typeface="Arial Unicode MS"/>
                <a:cs typeface="Arial Unicode MS"/>
              </a:rPr>
              <a:t> </a:t>
            </a:r>
            <a:r>
              <a:rPr sz="6000" spc="-120" dirty="0">
                <a:latin typeface="Arial Unicode MS"/>
                <a:cs typeface="Arial Unicode MS"/>
              </a:rPr>
              <a:t>arg </a:t>
            </a:r>
            <a:r>
              <a:rPr sz="6000" spc="105" dirty="0">
                <a:latin typeface="Arial Unicode MS"/>
                <a:cs typeface="Arial Unicode MS"/>
              </a:rPr>
              <a:t>min</a:t>
            </a:r>
            <a:r>
              <a:rPr sz="6000" spc="-660" dirty="0">
                <a:latin typeface="Arial Unicode MS"/>
                <a:cs typeface="Arial Unicode MS"/>
              </a:rPr>
              <a:t> </a:t>
            </a:r>
            <a:r>
              <a:rPr sz="6000" spc="-2810" dirty="0">
                <a:latin typeface="Arial Unicode MS"/>
                <a:cs typeface="Arial Unicode MS"/>
              </a:rPr>
              <a:t>𝐿	</a:t>
            </a:r>
            <a:r>
              <a:rPr sz="6000" spc="-1570" dirty="0">
                <a:latin typeface="Arial Unicode MS"/>
                <a:cs typeface="Arial Unicode MS"/>
              </a:rPr>
              <a:t>𝑤</a:t>
            </a:r>
            <a:endParaRPr sz="6000" dirty="0">
              <a:latin typeface="Arial Unicode MS"/>
              <a:cs typeface="Arial Unicode MS"/>
            </a:endParaRPr>
          </a:p>
        </p:txBody>
      </p:sp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/>
              <a:t>Training</a:t>
            </a:r>
            <a:endParaRPr lang="en-US" sz="4000" dirty="0"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B5490320-ABE9-8B4C-B08C-FB3AFBF0C28F}"/>
              </a:ext>
            </a:extLst>
          </p:cNvPr>
          <p:cNvSpPr txBox="1"/>
          <p:nvPr/>
        </p:nvSpPr>
        <p:spPr>
          <a:xfrm>
            <a:off x="916939" y="1217665"/>
            <a:ext cx="9953723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lang="en-US" sz="2800" spc="-250" dirty="0">
                <a:latin typeface="Arial"/>
                <a:cs typeface="Arial"/>
              </a:rPr>
              <a:t>What is the purpose of training?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9FD38DD7-EFA7-934D-A4D1-F91E868813E7}"/>
              </a:ext>
            </a:extLst>
          </p:cNvPr>
          <p:cNvSpPr txBox="1"/>
          <p:nvPr/>
        </p:nvSpPr>
        <p:spPr>
          <a:xfrm>
            <a:off x="1257579" y="2305536"/>
            <a:ext cx="8878458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Find the model weights W that achieve the lowest total loss based on the training dataset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7381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Landscape</a:t>
            </a:r>
            <a:endParaRPr lang="en-US" sz="4000" dirty="0"/>
          </a:p>
        </p:txBody>
      </p:sp>
      <p:pic>
        <p:nvPicPr>
          <p:cNvPr id="13" name="Picture 12" descr="Chart, surface chart&#10;&#10;Description automatically generated">
            <a:extLst>
              <a:ext uri="{FF2B5EF4-FFF2-40B4-BE49-F238E27FC236}">
                <a16:creationId xmlns:a16="http://schemas.microsoft.com/office/drawing/2014/main" id="{E38A5C66-F6A0-3E45-AD2E-0E20DBBC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44" y="1184688"/>
            <a:ext cx="10517959" cy="50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66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3" name="Picture 2" descr="Chart, surface chart&#10;&#10;Description automatically generated">
            <a:extLst>
              <a:ext uri="{FF2B5EF4-FFF2-40B4-BE49-F238E27FC236}">
                <a16:creationId xmlns:a16="http://schemas.microsoft.com/office/drawing/2014/main" id="{5B3ECFFC-AF49-374C-B9D1-E98114958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921" y="1210980"/>
            <a:ext cx="10251621" cy="498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75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F150CF39-BFF0-BF47-8FC9-4E2217CC0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94" y="1528353"/>
            <a:ext cx="8888183" cy="4541883"/>
          </a:xfrm>
          <a:prstGeom prst="rect">
            <a:avLst/>
          </a:prstGeom>
        </p:spPr>
      </p:pic>
      <p:sp>
        <p:nvSpPr>
          <p:cNvPr id="6" name="object 16">
            <a:extLst>
              <a:ext uri="{FF2B5EF4-FFF2-40B4-BE49-F238E27FC236}">
                <a16:creationId xmlns:a16="http://schemas.microsoft.com/office/drawing/2014/main" id="{81D6F1ED-8215-1B42-AC33-D5C2404269E0}"/>
              </a:ext>
            </a:extLst>
          </p:cNvPr>
          <p:cNvSpPr txBox="1"/>
          <p:nvPr/>
        </p:nvSpPr>
        <p:spPr>
          <a:xfrm>
            <a:off x="7096677" y="1528353"/>
            <a:ext cx="5352226" cy="8874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Why computing gradient? </a:t>
            </a:r>
          </a:p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What does gradient represent?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643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  <a:p>
            <a:pPr lvl="1"/>
            <a:r>
              <a:rPr lang="en-US" dirty="0"/>
              <a:t>What it is, what is it for?</a:t>
            </a:r>
          </a:p>
          <a:p>
            <a:pPr lvl="1"/>
            <a:r>
              <a:rPr lang="en-US" dirty="0"/>
              <a:t>Example: cross-entropy loss function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00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F150CF39-BFF0-BF47-8FC9-4E2217CC0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94" y="1528353"/>
            <a:ext cx="8888183" cy="4541883"/>
          </a:xfrm>
          <a:prstGeom prst="rect">
            <a:avLst/>
          </a:prstGeom>
        </p:spPr>
      </p:pic>
      <p:sp>
        <p:nvSpPr>
          <p:cNvPr id="6" name="object 16">
            <a:extLst>
              <a:ext uri="{FF2B5EF4-FFF2-40B4-BE49-F238E27FC236}">
                <a16:creationId xmlns:a16="http://schemas.microsoft.com/office/drawing/2014/main" id="{81D6F1ED-8215-1B42-AC33-D5C2404269E0}"/>
              </a:ext>
            </a:extLst>
          </p:cNvPr>
          <p:cNvSpPr txBox="1"/>
          <p:nvPr/>
        </p:nvSpPr>
        <p:spPr>
          <a:xfrm>
            <a:off x="7074906" y="1724296"/>
            <a:ext cx="5352226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800" spc="-275" dirty="0">
                <a:solidFill>
                  <a:srgbClr val="C00000"/>
                </a:solidFill>
                <a:latin typeface="Arial"/>
                <a:cs typeface="Arial"/>
              </a:rPr>
              <a:t>Directions</a:t>
            </a: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8919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3" name="Picture 2" descr="Chart, surface chart&#10;&#10;Description automatically generated">
            <a:extLst>
              <a:ext uri="{FF2B5EF4-FFF2-40B4-BE49-F238E27FC236}">
                <a16:creationId xmlns:a16="http://schemas.microsoft.com/office/drawing/2014/main" id="{2541CB97-0B3C-B444-BC75-049BBEBCC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77" y="1272016"/>
            <a:ext cx="8843051" cy="477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530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526F6657-BDFB-144E-AAF6-280D20FDD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71" y="1288929"/>
            <a:ext cx="9481486" cy="477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805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13D9CD6-60E4-4947-BC70-A397A4023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672" y="1476000"/>
            <a:ext cx="8754396" cy="434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90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3" name="Picture 2" descr="Chart, surface chart&#10;&#10;Description automatically generated">
            <a:extLst>
              <a:ext uri="{FF2B5EF4-FFF2-40B4-BE49-F238E27FC236}">
                <a16:creationId xmlns:a16="http://schemas.microsoft.com/office/drawing/2014/main" id="{4E42B860-DE65-6341-A4A9-9F7E19AEE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39" y="1194839"/>
            <a:ext cx="9213306" cy="489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86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5846D422-12CA-6344-B52B-B71241D4B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1240970"/>
            <a:ext cx="9839507" cy="498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291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7B600AC2-35F4-014B-AE0B-84D99673E8EB}"/>
              </a:ext>
            </a:extLst>
          </p:cNvPr>
          <p:cNvSpPr txBox="1">
            <a:spLocks/>
          </p:cNvSpPr>
          <p:nvPr/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Optimization Method: Gradient Decent</a:t>
            </a:r>
            <a:endParaRPr lang="en-US" sz="4000" dirty="0"/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401EC32F-124C-2F43-A0C2-153B1F0A5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39" y="996949"/>
            <a:ext cx="10366664" cy="507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97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973"/>
            <a:ext cx="4826635" cy="6235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900" spc="-195" dirty="0"/>
              <a:t>Batch </a:t>
            </a:r>
            <a:r>
              <a:rPr sz="3900" spc="-125" dirty="0"/>
              <a:t>Gradient</a:t>
            </a:r>
            <a:r>
              <a:rPr sz="3900" spc="-220" dirty="0"/>
              <a:t> </a:t>
            </a:r>
            <a:r>
              <a:rPr sz="3900" spc="-195" dirty="0"/>
              <a:t>Descent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7366958" y="959611"/>
            <a:ext cx="4235570" cy="73250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solidFill>
                  <a:srgbClr val="FF0000"/>
                </a:solidFill>
                <a:latin typeface="Arial"/>
                <a:cs typeface="Arial"/>
              </a:rPr>
              <a:t>Problem: This is very </a:t>
            </a:r>
            <a:r>
              <a:rPr sz="2400" spc="-135" dirty="0">
                <a:solidFill>
                  <a:srgbClr val="FF0000"/>
                </a:solidFill>
                <a:latin typeface="Arial"/>
                <a:cs typeface="Arial"/>
              </a:rPr>
              <a:t>expensive  </a:t>
            </a:r>
            <a:r>
              <a:rPr sz="2400" spc="-85" dirty="0">
                <a:solidFill>
                  <a:srgbClr val="FF0000"/>
                </a:solidFill>
                <a:latin typeface="Arial"/>
                <a:cs typeface="Arial"/>
              </a:rPr>
              <a:t>when </a:t>
            </a:r>
            <a:r>
              <a:rPr sz="2400" spc="-185" dirty="0">
                <a:solidFill>
                  <a:srgbClr val="FF0000"/>
                </a:solidFill>
                <a:latin typeface="Arial"/>
                <a:cs typeface="Arial"/>
              </a:rPr>
              <a:t>N </a:t>
            </a:r>
            <a:r>
              <a:rPr sz="2400" spc="-125" dirty="0">
                <a:solidFill>
                  <a:srgbClr val="FF0000"/>
                </a:solidFill>
                <a:latin typeface="Arial"/>
                <a:cs typeface="Arial"/>
              </a:rPr>
              <a:t>is</a:t>
            </a:r>
            <a:r>
              <a:rPr sz="2400" spc="-15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large!</a:t>
            </a:r>
            <a:endParaRPr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4561684E-4644-FC49-8CBC-088D518D7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949" y="1999304"/>
            <a:ext cx="8119228" cy="30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951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40982"/>
            <a:ext cx="6850748" cy="61555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3900" spc="-195" dirty="0"/>
              <a:t>Stochastic</a:t>
            </a:r>
            <a:r>
              <a:rPr sz="3900" spc="-195" dirty="0"/>
              <a:t> </a:t>
            </a:r>
            <a:r>
              <a:rPr sz="3900" spc="-125" dirty="0"/>
              <a:t>Gradient</a:t>
            </a:r>
            <a:r>
              <a:rPr sz="3900" spc="-220" dirty="0"/>
              <a:t> </a:t>
            </a:r>
            <a:r>
              <a:rPr sz="3900" spc="-195" dirty="0"/>
              <a:t>Descent</a:t>
            </a:r>
            <a:r>
              <a:rPr lang="en-US" sz="3900" spc="-195" dirty="0"/>
              <a:t> (SGD)</a:t>
            </a:r>
            <a:endParaRPr sz="3900" dirty="0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73C9FAE8-BE7D-2F49-95E5-66BBDD4EA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867" y="1544116"/>
            <a:ext cx="9268447" cy="4058024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EF4DAEEC-2346-0F4E-8BBB-A3BBA05F2323}"/>
              </a:ext>
            </a:extLst>
          </p:cNvPr>
          <p:cNvSpPr txBox="1"/>
          <p:nvPr/>
        </p:nvSpPr>
        <p:spPr>
          <a:xfrm>
            <a:off x="7211505" y="1260288"/>
            <a:ext cx="3893270" cy="35945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latin typeface="Arial"/>
                <a:cs typeface="Arial"/>
              </a:rPr>
              <a:t>Single point to calculate GD</a:t>
            </a:r>
            <a:endParaRPr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7929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40982"/>
            <a:ext cx="6850748" cy="61555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3900" spc="-195" dirty="0"/>
              <a:t>Stochastic</a:t>
            </a:r>
            <a:r>
              <a:rPr sz="3900" spc="-195" dirty="0"/>
              <a:t> </a:t>
            </a:r>
            <a:r>
              <a:rPr sz="3900" spc="-125" dirty="0"/>
              <a:t>Gradient</a:t>
            </a:r>
            <a:r>
              <a:rPr sz="3900" spc="-220" dirty="0"/>
              <a:t> </a:t>
            </a:r>
            <a:r>
              <a:rPr sz="3900" spc="-195" dirty="0"/>
              <a:t>Descent</a:t>
            </a:r>
            <a:r>
              <a:rPr lang="en-US" sz="3900" spc="-195" dirty="0"/>
              <a:t> (SGD)</a:t>
            </a:r>
            <a:endParaRPr sz="3900" dirty="0"/>
          </a:p>
        </p:txBody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73C9FAE8-BE7D-2F49-95E5-66BBDD4EA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867" y="1544116"/>
            <a:ext cx="9268447" cy="4058024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EF4DAEEC-2346-0F4E-8BBB-A3BBA05F2323}"/>
              </a:ext>
            </a:extLst>
          </p:cNvPr>
          <p:cNvSpPr txBox="1"/>
          <p:nvPr/>
        </p:nvSpPr>
        <p:spPr>
          <a:xfrm>
            <a:off x="7211505" y="1260288"/>
            <a:ext cx="3893270" cy="73250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solidFill>
                  <a:srgbClr val="FF0000"/>
                </a:solidFill>
                <a:latin typeface="Arial"/>
                <a:cs typeface="Arial"/>
              </a:rPr>
              <a:t>Problem: calculated gradient decent is noisy!</a:t>
            </a:r>
            <a:endParaRPr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683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601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Regularization</a:t>
            </a:r>
          </a:p>
          <a:p>
            <a:pPr lvl="1"/>
            <a:r>
              <a:rPr lang="en-US" dirty="0"/>
              <a:t>What it is, what is it for?</a:t>
            </a:r>
          </a:p>
          <a:p>
            <a:pPr lvl="1"/>
            <a:r>
              <a:rPr lang="en-US" dirty="0"/>
              <a:t>Examples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Training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00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01992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900" spc="-180"/>
              <a:t>Stochastic </a:t>
            </a:r>
            <a:r>
              <a:rPr lang="en-US" sz="3900" spc="-125"/>
              <a:t>Gradient </a:t>
            </a:r>
            <a:r>
              <a:rPr lang="en-US" sz="3900" spc="-195"/>
              <a:t>Descent</a:t>
            </a:r>
            <a:r>
              <a:rPr lang="en-US" sz="3900" spc="-265"/>
              <a:t> </a:t>
            </a:r>
            <a:r>
              <a:rPr lang="en-US" sz="4000" spc="-445"/>
              <a:t>(SGD)</a:t>
            </a:r>
            <a:endParaRPr lang="en-US" sz="4000"/>
          </a:p>
        </p:txBody>
      </p:sp>
      <p:sp>
        <p:nvSpPr>
          <p:cNvPr id="4" name="object 4"/>
          <p:cNvSpPr txBox="1"/>
          <p:nvPr/>
        </p:nvSpPr>
        <p:spPr>
          <a:xfrm>
            <a:off x="8547110" y="2066035"/>
            <a:ext cx="3056890" cy="111415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98800"/>
              </a:lnSpc>
              <a:spcBef>
                <a:spcPts val="135"/>
              </a:spcBef>
            </a:pPr>
            <a:r>
              <a:rPr lang="en-US" sz="2400" spc="-90" dirty="0">
                <a:solidFill>
                  <a:srgbClr val="0070C0"/>
                </a:solidFill>
                <a:latin typeface="Arial"/>
                <a:cs typeface="Arial"/>
              </a:rPr>
              <a:t>Approximate</a:t>
            </a:r>
            <a:r>
              <a:rPr lang="en-US" sz="2400" spc="-90" dirty="0">
                <a:latin typeface="Arial"/>
                <a:cs typeface="Arial"/>
              </a:rPr>
              <a:t> </a:t>
            </a:r>
            <a:r>
              <a:rPr lang="en-US" sz="2400" spc="-140" dirty="0">
                <a:latin typeface="Arial"/>
                <a:cs typeface="Arial"/>
              </a:rPr>
              <a:t>sum </a:t>
            </a:r>
            <a:r>
              <a:rPr lang="en-US" sz="2400" spc="-125" dirty="0">
                <a:latin typeface="Arial"/>
                <a:cs typeface="Arial"/>
              </a:rPr>
              <a:t>using  </a:t>
            </a:r>
            <a:r>
              <a:rPr lang="en-US" sz="2400" spc="-190" dirty="0">
                <a:latin typeface="Arial"/>
                <a:cs typeface="Arial"/>
              </a:rPr>
              <a:t>a </a:t>
            </a:r>
            <a:r>
              <a:rPr lang="en-US" sz="2400" b="1" spc="-160" dirty="0">
                <a:solidFill>
                  <a:srgbClr val="FF0000"/>
                </a:solidFill>
                <a:latin typeface="Arial"/>
                <a:cs typeface="Arial"/>
              </a:rPr>
              <a:t>minibatch</a:t>
            </a:r>
            <a:r>
              <a:rPr lang="en-US" sz="2400" b="1" spc="-160" dirty="0">
                <a:latin typeface="Arial"/>
                <a:cs typeface="Arial"/>
              </a:rPr>
              <a:t> </a:t>
            </a:r>
            <a:r>
              <a:rPr lang="en-US" sz="2400" spc="-5" dirty="0">
                <a:latin typeface="Arial"/>
                <a:cs typeface="Arial"/>
              </a:rPr>
              <a:t>of</a:t>
            </a:r>
            <a:r>
              <a:rPr lang="en-US" sz="2400" spc="-75" dirty="0">
                <a:latin typeface="Arial"/>
                <a:cs typeface="Arial"/>
              </a:rPr>
              <a:t> </a:t>
            </a:r>
            <a:r>
              <a:rPr lang="en-US" sz="2400" spc="-125" dirty="0">
                <a:latin typeface="Arial"/>
                <a:cs typeface="Arial"/>
              </a:rPr>
              <a:t>32</a:t>
            </a:r>
            <a:r>
              <a:rPr lang="en-US" sz="2400" spc="-145" dirty="0">
                <a:latin typeface="Arial"/>
                <a:cs typeface="Arial"/>
              </a:rPr>
              <a:t> </a:t>
            </a:r>
            <a:r>
              <a:rPr lang="en-US" sz="2400" spc="260" dirty="0">
                <a:latin typeface="Arial"/>
                <a:cs typeface="Arial"/>
              </a:rPr>
              <a:t>/</a:t>
            </a:r>
            <a:r>
              <a:rPr lang="en-US" sz="2400" spc="-140" dirty="0">
                <a:latin typeface="Arial"/>
                <a:cs typeface="Arial"/>
              </a:rPr>
              <a:t> </a:t>
            </a:r>
            <a:r>
              <a:rPr lang="en-US" sz="2400" spc="-125" dirty="0">
                <a:latin typeface="Arial"/>
                <a:cs typeface="Arial"/>
              </a:rPr>
              <a:t>64</a:t>
            </a:r>
            <a:r>
              <a:rPr lang="en-US" sz="2400" spc="-140" dirty="0">
                <a:latin typeface="Arial"/>
                <a:cs typeface="Arial"/>
              </a:rPr>
              <a:t> </a:t>
            </a:r>
            <a:r>
              <a:rPr lang="en-US" sz="2400" spc="260" dirty="0">
                <a:latin typeface="Arial"/>
                <a:cs typeface="Arial"/>
              </a:rPr>
              <a:t>/</a:t>
            </a:r>
            <a:r>
              <a:rPr lang="en-US" sz="2400" spc="-140" dirty="0">
                <a:latin typeface="Arial"/>
                <a:cs typeface="Arial"/>
              </a:rPr>
              <a:t> </a:t>
            </a:r>
            <a:r>
              <a:rPr lang="en-US" sz="2400" spc="-125" dirty="0">
                <a:latin typeface="Arial"/>
                <a:cs typeface="Arial"/>
              </a:rPr>
              <a:t>128 </a:t>
            </a:r>
            <a:r>
              <a:rPr lang="en-US" sz="2400" spc="-145" dirty="0">
                <a:latin typeface="Arial"/>
                <a:cs typeface="Arial"/>
              </a:rPr>
              <a:t>examples</a:t>
            </a:r>
            <a:endParaRPr lang="en-US" sz="2400" dirty="0">
              <a:latin typeface="Arial"/>
              <a:cs typeface="Arial"/>
            </a:endParaRPr>
          </a:p>
        </p:txBody>
      </p:sp>
      <p:pic>
        <p:nvPicPr>
          <p:cNvPr id="31" name="Picture 30" descr="Chart, diagram, surface chart&#10;&#10;Description automatically generated">
            <a:extLst>
              <a:ext uri="{FF2B5EF4-FFF2-40B4-BE49-F238E27FC236}">
                <a16:creationId xmlns:a16="http://schemas.microsoft.com/office/drawing/2014/main" id="{39E012F3-AB0C-C745-9C7F-DD8F4FF5B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18" y="1489434"/>
            <a:ext cx="8016993" cy="372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71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1"/>
            <a:ext cx="9952166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900" spc="-180" dirty="0"/>
              <a:t>Hyperparameters of </a:t>
            </a:r>
            <a:r>
              <a:rPr sz="3900" spc="-180" dirty="0"/>
              <a:t>Stochastic </a:t>
            </a:r>
            <a:r>
              <a:rPr sz="3900" spc="-125" dirty="0"/>
              <a:t>Gradient </a:t>
            </a:r>
            <a:r>
              <a:rPr sz="3900" spc="-195" dirty="0"/>
              <a:t>Descent</a:t>
            </a:r>
            <a:r>
              <a:rPr sz="3900" spc="-265" dirty="0"/>
              <a:t> </a:t>
            </a:r>
            <a:r>
              <a:rPr sz="4000" spc="-445" dirty="0"/>
              <a:t>(SGD)</a:t>
            </a:r>
            <a:endParaRPr sz="4000" dirty="0"/>
          </a:p>
        </p:txBody>
      </p:sp>
      <p:sp>
        <p:nvSpPr>
          <p:cNvPr id="5" name="object 5"/>
          <p:cNvSpPr txBox="1"/>
          <p:nvPr/>
        </p:nvSpPr>
        <p:spPr>
          <a:xfrm>
            <a:off x="8570624" y="1934320"/>
            <a:ext cx="3178175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175" dirty="0">
                <a:solidFill>
                  <a:srgbClr val="FF0000"/>
                </a:solidFill>
                <a:latin typeface="Arial"/>
                <a:cs typeface="Arial"/>
              </a:rPr>
              <a:t>Hyperparameters</a:t>
            </a:r>
            <a:r>
              <a:rPr sz="2800" spc="-175" dirty="0">
                <a:latin typeface="Arial"/>
                <a:cs typeface="Arial"/>
              </a:rPr>
              <a:t>:</a:t>
            </a:r>
            <a:endParaRPr sz="2800" dirty="0">
              <a:latin typeface="Arial"/>
              <a:cs typeface="Arial"/>
            </a:endParaRPr>
          </a:p>
          <a:p>
            <a:pPr marL="298450" indent="-285750">
              <a:lnSpc>
                <a:spcPts val="3325"/>
              </a:lnSpc>
              <a:spcBef>
                <a:spcPts val="45"/>
              </a:spcBef>
              <a:buChar char="-"/>
              <a:tabLst>
                <a:tab pos="297815" algn="l"/>
                <a:tab pos="298450" algn="l"/>
              </a:tabLst>
            </a:pPr>
            <a:r>
              <a:rPr sz="2800" spc="-105" dirty="0">
                <a:latin typeface="Arial"/>
                <a:cs typeface="Arial"/>
              </a:rPr>
              <a:t>Weight</a:t>
            </a:r>
            <a:r>
              <a:rPr sz="2800" spc="-20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initialization</a:t>
            </a:r>
            <a:endParaRPr sz="2800" dirty="0">
              <a:latin typeface="Arial"/>
              <a:cs typeface="Arial"/>
            </a:endParaRPr>
          </a:p>
          <a:p>
            <a:pPr marL="298450" indent="-285750">
              <a:lnSpc>
                <a:spcPts val="3325"/>
              </a:lnSpc>
              <a:buChar char="-"/>
              <a:tabLst>
                <a:tab pos="297815" algn="l"/>
                <a:tab pos="298450" algn="l"/>
              </a:tabLst>
            </a:pPr>
            <a:r>
              <a:rPr sz="2800" spc="-100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</a:t>
            </a:r>
            <a:r>
              <a:rPr sz="2800" spc="-215" dirty="0">
                <a:latin typeface="Arial"/>
                <a:cs typeface="Arial"/>
              </a:rPr>
              <a:t> </a:t>
            </a:r>
            <a:r>
              <a:rPr sz="2800" spc="-160" dirty="0">
                <a:latin typeface="Arial"/>
                <a:cs typeface="Arial"/>
              </a:rPr>
              <a:t>steps</a:t>
            </a:r>
            <a:endParaRPr sz="2800" dirty="0">
              <a:latin typeface="Arial"/>
              <a:cs typeface="Arial"/>
            </a:endParaRPr>
          </a:p>
          <a:p>
            <a:pPr marL="298450" indent="-285750">
              <a:lnSpc>
                <a:spcPct val="100000"/>
              </a:lnSpc>
              <a:spcBef>
                <a:spcPts val="50"/>
              </a:spcBef>
              <a:buChar char="-"/>
              <a:tabLst>
                <a:tab pos="297815" algn="l"/>
                <a:tab pos="298450" algn="l"/>
              </a:tabLst>
            </a:pPr>
            <a:r>
              <a:rPr sz="2800" spc="-145" dirty="0">
                <a:latin typeface="Arial"/>
                <a:cs typeface="Arial"/>
              </a:rPr>
              <a:t>Learning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rate</a:t>
            </a:r>
            <a:endParaRPr sz="2800" dirty="0">
              <a:latin typeface="Arial"/>
              <a:cs typeface="Arial"/>
            </a:endParaRPr>
          </a:p>
          <a:p>
            <a:pPr marL="298450" indent="-285750">
              <a:lnSpc>
                <a:spcPts val="3325"/>
              </a:lnSpc>
              <a:spcBef>
                <a:spcPts val="50"/>
              </a:spcBef>
              <a:buChar char="-"/>
              <a:tabLst>
                <a:tab pos="297815" algn="l"/>
                <a:tab pos="298450" algn="l"/>
              </a:tabLst>
            </a:pPr>
            <a:r>
              <a:rPr sz="2800" spc="-155" dirty="0">
                <a:latin typeface="Arial"/>
                <a:cs typeface="Arial"/>
              </a:rPr>
              <a:t>Batch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210" dirty="0">
                <a:latin typeface="Arial"/>
                <a:cs typeface="Arial"/>
              </a:rPr>
              <a:t>size</a:t>
            </a:r>
            <a:endParaRPr sz="2800" dirty="0">
              <a:latin typeface="Arial"/>
              <a:cs typeface="Arial"/>
            </a:endParaRPr>
          </a:p>
          <a:p>
            <a:pPr marL="298450" indent="-285750">
              <a:lnSpc>
                <a:spcPts val="3325"/>
              </a:lnSpc>
              <a:buChar char="-"/>
              <a:tabLst>
                <a:tab pos="297815" algn="l"/>
                <a:tab pos="298450" algn="l"/>
              </a:tabLst>
            </a:pPr>
            <a:r>
              <a:rPr sz="2800" spc="-165" dirty="0">
                <a:latin typeface="Arial"/>
                <a:cs typeface="Arial"/>
              </a:rPr>
              <a:t>Data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sampling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31" name="Picture 30" descr="Chart, diagram, surface chart&#10;&#10;Description automatically generated">
            <a:extLst>
              <a:ext uri="{FF2B5EF4-FFF2-40B4-BE49-F238E27FC236}">
                <a16:creationId xmlns:a16="http://schemas.microsoft.com/office/drawing/2014/main" id="{39E012F3-AB0C-C745-9C7F-DD8F4FF5B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18" y="1489434"/>
            <a:ext cx="8016993" cy="372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675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48247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40" dirty="0"/>
              <a:t>Initialization Matters a lot!</a:t>
            </a:r>
            <a:endParaRPr sz="40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A99B06-315A-9547-B40E-BF8D84027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355" y="1304364"/>
            <a:ext cx="9661616" cy="45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37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48247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40"/>
              <a:t>Pros and Cons</a:t>
            </a:r>
            <a:endParaRPr sz="4000" dirty="0"/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6553BD8-228A-BF42-ABD6-5AF625D5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1460812"/>
            <a:ext cx="9665208" cy="463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204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294697" y="877549"/>
            <a:ext cx="4464685" cy="5434965"/>
            <a:chOff x="6294697" y="877549"/>
            <a:chExt cx="4464685" cy="5434965"/>
          </a:xfrm>
        </p:grpSpPr>
        <p:sp>
          <p:nvSpPr>
            <p:cNvPr id="3" name="object 3"/>
            <p:cNvSpPr/>
            <p:nvPr/>
          </p:nvSpPr>
          <p:spPr>
            <a:xfrm>
              <a:off x="6294697" y="3028962"/>
              <a:ext cx="4274195" cy="328307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00469" y="915649"/>
              <a:ext cx="4120515" cy="2037714"/>
            </a:xfrm>
            <a:custGeom>
              <a:avLst/>
              <a:gdLst/>
              <a:ahLst/>
              <a:cxnLst/>
              <a:rect l="l" t="t" r="r" b="b"/>
              <a:pathLst>
                <a:path w="4120515" h="2037714">
                  <a:moveTo>
                    <a:pt x="0" y="96122"/>
                  </a:moveTo>
                  <a:lnTo>
                    <a:pt x="54551" y="92574"/>
                  </a:lnTo>
                  <a:lnTo>
                    <a:pt x="124020" y="83114"/>
                  </a:lnTo>
                  <a:lnTo>
                    <a:pt x="163618" y="76720"/>
                  </a:lnTo>
                  <a:lnTo>
                    <a:pt x="206068" y="69514"/>
                  </a:lnTo>
                  <a:lnTo>
                    <a:pt x="251078" y="61716"/>
                  </a:lnTo>
                  <a:lnTo>
                    <a:pt x="298356" y="53549"/>
                  </a:lnTo>
                  <a:lnTo>
                    <a:pt x="347609" y="45234"/>
                  </a:lnTo>
                  <a:lnTo>
                    <a:pt x="398546" y="36992"/>
                  </a:lnTo>
                  <a:lnTo>
                    <a:pt x="450874" y="29047"/>
                  </a:lnTo>
                  <a:lnTo>
                    <a:pt x="504300" y="21619"/>
                  </a:lnTo>
                  <a:lnTo>
                    <a:pt x="558533" y="14930"/>
                  </a:lnTo>
                  <a:lnTo>
                    <a:pt x="613280" y="9202"/>
                  </a:lnTo>
                  <a:lnTo>
                    <a:pt x="668250" y="4656"/>
                  </a:lnTo>
                  <a:lnTo>
                    <a:pt x="723148" y="1515"/>
                  </a:lnTo>
                  <a:lnTo>
                    <a:pt x="777685" y="0"/>
                  </a:lnTo>
                  <a:lnTo>
                    <a:pt x="831566" y="332"/>
                  </a:lnTo>
                  <a:lnTo>
                    <a:pt x="884500" y="2734"/>
                  </a:lnTo>
                  <a:lnTo>
                    <a:pt x="936195" y="7428"/>
                  </a:lnTo>
                  <a:lnTo>
                    <a:pt x="986358" y="14634"/>
                  </a:lnTo>
                  <a:lnTo>
                    <a:pt x="1034697" y="24575"/>
                  </a:lnTo>
                  <a:lnTo>
                    <a:pt x="1080920" y="37473"/>
                  </a:lnTo>
                  <a:lnTo>
                    <a:pt x="1124734" y="53549"/>
                  </a:lnTo>
                  <a:lnTo>
                    <a:pt x="1165848" y="73025"/>
                  </a:lnTo>
                  <a:lnTo>
                    <a:pt x="1203969" y="96122"/>
                  </a:lnTo>
                  <a:lnTo>
                    <a:pt x="1256906" y="141506"/>
                  </a:lnTo>
                  <a:lnTo>
                    <a:pt x="1304501" y="200009"/>
                  </a:lnTo>
                  <a:lnTo>
                    <a:pt x="1326535" y="233602"/>
                  </a:lnTo>
                  <a:lnTo>
                    <a:pt x="1347522" y="269783"/>
                  </a:lnTo>
                  <a:lnTo>
                    <a:pt x="1367557" y="308319"/>
                  </a:lnTo>
                  <a:lnTo>
                    <a:pt x="1386737" y="348981"/>
                  </a:lnTo>
                  <a:lnTo>
                    <a:pt x="1405157" y="391536"/>
                  </a:lnTo>
                  <a:lnTo>
                    <a:pt x="1422913" y="435754"/>
                  </a:lnTo>
                  <a:lnTo>
                    <a:pt x="1440102" y="481403"/>
                  </a:lnTo>
                  <a:lnTo>
                    <a:pt x="1456819" y="528254"/>
                  </a:lnTo>
                  <a:lnTo>
                    <a:pt x="1473160" y="576075"/>
                  </a:lnTo>
                  <a:lnTo>
                    <a:pt x="1489222" y="624634"/>
                  </a:lnTo>
                  <a:lnTo>
                    <a:pt x="1505100" y="673702"/>
                  </a:lnTo>
                  <a:lnTo>
                    <a:pt x="1520890" y="723046"/>
                  </a:lnTo>
                  <a:lnTo>
                    <a:pt x="1536688" y="772436"/>
                  </a:lnTo>
                  <a:lnTo>
                    <a:pt x="1552590" y="821641"/>
                  </a:lnTo>
                  <a:lnTo>
                    <a:pt x="1568693" y="870430"/>
                  </a:lnTo>
                  <a:lnTo>
                    <a:pt x="1585091" y="918572"/>
                  </a:lnTo>
                  <a:lnTo>
                    <a:pt x="1601882" y="965836"/>
                  </a:lnTo>
                  <a:lnTo>
                    <a:pt x="1619161" y="1011991"/>
                  </a:lnTo>
                  <a:lnTo>
                    <a:pt x="1637024" y="1056806"/>
                  </a:lnTo>
                  <a:lnTo>
                    <a:pt x="1655567" y="1100050"/>
                  </a:lnTo>
                  <a:lnTo>
                    <a:pt x="1674886" y="1141492"/>
                  </a:lnTo>
                  <a:lnTo>
                    <a:pt x="1695076" y="1180901"/>
                  </a:lnTo>
                  <a:lnTo>
                    <a:pt x="1716235" y="1218046"/>
                  </a:lnTo>
                  <a:lnTo>
                    <a:pt x="1738458" y="1252695"/>
                  </a:lnTo>
                  <a:lnTo>
                    <a:pt x="1761841" y="1284619"/>
                  </a:lnTo>
                  <a:lnTo>
                    <a:pt x="1812469" y="1339365"/>
                  </a:lnTo>
                  <a:lnTo>
                    <a:pt x="1868890" y="1380435"/>
                  </a:lnTo>
                  <a:lnTo>
                    <a:pt x="1930954" y="1405726"/>
                  </a:lnTo>
                  <a:lnTo>
                    <a:pt x="1998751" y="1415422"/>
                  </a:lnTo>
                  <a:lnTo>
                    <a:pt x="2034906" y="1415107"/>
                  </a:lnTo>
                  <a:lnTo>
                    <a:pt x="2111235" y="1405283"/>
                  </a:lnTo>
                  <a:lnTo>
                    <a:pt x="2151210" y="1396224"/>
                  </a:lnTo>
                  <a:lnTo>
                    <a:pt x="2192260" y="1384702"/>
                  </a:lnTo>
                  <a:lnTo>
                    <a:pt x="2234286" y="1370943"/>
                  </a:lnTo>
                  <a:lnTo>
                    <a:pt x="2277188" y="1355171"/>
                  </a:lnTo>
                  <a:lnTo>
                    <a:pt x="2320867" y="1337613"/>
                  </a:lnTo>
                  <a:lnTo>
                    <a:pt x="2365224" y="1318495"/>
                  </a:lnTo>
                  <a:lnTo>
                    <a:pt x="2410159" y="1298041"/>
                  </a:lnTo>
                  <a:lnTo>
                    <a:pt x="2455574" y="1276479"/>
                  </a:lnTo>
                  <a:lnTo>
                    <a:pt x="2501370" y="1254033"/>
                  </a:lnTo>
                  <a:lnTo>
                    <a:pt x="2547446" y="1230929"/>
                  </a:lnTo>
                  <a:lnTo>
                    <a:pt x="2593704" y="1207393"/>
                  </a:lnTo>
                  <a:lnTo>
                    <a:pt x="2640045" y="1183651"/>
                  </a:lnTo>
                  <a:lnTo>
                    <a:pt x="2686369" y="1159929"/>
                  </a:lnTo>
                  <a:lnTo>
                    <a:pt x="2732577" y="1136451"/>
                  </a:lnTo>
                  <a:lnTo>
                    <a:pt x="2778569" y="1113444"/>
                  </a:lnTo>
                  <a:lnTo>
                    <a:pt x="2824248" y="1091134"/>
                  </a:lnTo>
                  <a:lnTo>
                    <a:pt x="2869513" y="1069746"/>
                  </a:lnTo>
                  <a:lnTo>
                    <a:pt x="2914265" y="1049506"/>
                  </a:lnTo>
                  <a:lnTo>
                    <a:pt x="2958405" y="1030640"/>
                  </a:lnTo>
                  <a:lnTo>
                    <a:pt x="3001834" y="1013373"/>
                  </a:lnTo>
                  <a:lnTo>
                    <a:pt x="3044452" y="997931"/>
                  </a:lnTo>
                  <a:lnTo>
                    <a:pt x="3086161" y="984540"/>
                  </a:lnTo>
                  <a:lnTo>
                    <a:pt x="3126860" y="973425"/>
                  </a:lnTo>
                  <a:lnTo>
                    <a:pt x="3166452" y="964812"/>
                  </a:lnTo>
                  <a:lnTo>
                    <a:pt x="3204836" y="958928"/>
                  </a:lnTo>
                  <a:lnTo>
                    <a:pt x="3241913" y="955997"/>
                  </a:lnTo>
                  <a:lnTo>
                    <a:pt x="3277585" y="956245"/>
                  </a:lnTo>
                  <a:lnTo>
                    <a:pt x="3344314" y="967182"/>
                  </a:lnTo>
                  <a:lnTo>
                    <a:pt x="3383611" y="981186"/>
                  </a:lnTo>
                  <a:lnTo>
                    <a:pt x="3422178" y="1000025"/>
                  </a:lnTo>
                  <a:lnTo>
                    <a:pt x="3459998" y="1023350"/>
                  </a:lnTo>
                  <a:lnTo>
                    <a:pt x="3497058" y="1050810"/>
                  </a:lnTo>
                  <a:lnTo>
                    <a:pt x="3533343" y="1082052"/>
                  </a:lnTo>
                  <a:lnTo>
                    <a:pt x="3568837" y="1116727"/>
                  </a:lnTo>
                  <a:lnTo>
                    <a:pt x="3603527" y="1154483"/>
                  </a:lnTo>
                  <a:lnTo>
                    <a:pt x="3637398" y="1194969"/>
                  </a:lnTo>
                  <a:lnTo>
                    <a:pt x="3670436" y="1237834"/>
                  </a:lnTo>
                  <a:lnTo>
                    <a:pt x="3702624" y="1282727"/>
                  </a:lnTo>
                  <a:lnTo>
                    <a:pt x="3733950" y="1329297"/>
                  </a:lnTo>
                  <a:lnTo>
                    <a:pt x="3764398" y="1377193"/>
                  </a:lnTo>
                  <a:lnTo>
                    <a:pt x="3793954" y="1426064"/>
                  </a:lnTo>
                  <a:lnTo>
                    <a:pt x="3822602" y="1475559"/>
                  </a:lnTo>
                  <a:lnTo>
                    <a:pt x="3850330" y="1525327"/>
                  </a:lnTo>
                  <a:lnTo>
                    <a:pt x="3877121" y="1575016"/>
                  </a:lnTo>
                  <a:lnTo>
                    <a:pt x="3902961" y="1624277"/>
                  </a:lnTo>
                  <a:lnTo>
                    <a:pt x="3927836" y="1672757"/>
                  </a:lnTo>
                  <a:lnTo>
                    <a:pt x="3951730" y="1720106"/>
                  </a:lnTo>
                  <a:lnTo>
                    <a:pt x="3974630" y="1765973"/>
                  </a:lnTo>
                  <a:lnTo>
                    <a:pt x="3996521" y="1810007"/>
                  </a:lnTo>
                  <a:lnTo>
                    <a:pt x="4017388" y="1851856"/>
                  </a:lnTo>
                  <a:lnTo>
                    <a:pt x="4037216" y="1891169"/>
                  </a:lnTo>
                  <a:lnTo>
                    <a:pt x="4055991" y="1927597"/>
                  </a:lnTo>
                  <a:lnTo>
                    <a:pt x="4090323" y="1990388"/>
                  </a:lnTo>
                  <a:lnTo>
                    <a:pt x="4105851" y="2016050"/>
                  </a:lnTo>
                  <a:lnTo>
                    <a:pt x="4120267" y="2037421"/>
                  </a:lnTo>
                </a:path>
              </a:pathLst>
            </a:custGeom>
            <a:ln w="76200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391922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40" dirty="0"/>
              <a:t>Problem</a:t>
            </a:r>
            <a:r>
              <a:rPr lang="en-US" sz="4000" spc="-240" dirty="0"/>
              <a:t>#1</a:t>
            </a:r>
            <a:r>
              <a:rPr sz="4000" spc="-240" dirty="0"/>
              <a:t> </a:t>
            </a:r>
            <a:r>
              <a:rPr sz="4000" spc="-15" dirty="0"/>
              <a:t>with</a:t>
            </a:r>
            <a:r>
              <a:rPr sz="4000" spc="-240" dirty="0"/>
              <a:t> </a:t>
            </a:r>
            <a:r>
              <a:rPr sz="4000" spc="-640" dirty="0"/>
              <a:t>SGD</a:t>
            </a:r>
            <a:endParaRPr sz="4000" dirty="0"/>
          </a:p>
        </p:txBody>
      </p:sp>
      <p:sp>
        <p:nvSpPr>
          <p:cNvPr id="6" name="object 6"/>
          <p:cNvSpPr txBox="1"/>
          <p:nvPr/>
        </p:nvSpPr>
        <p:spPr>
          <a:xfrm>
            <a:off x="947367" y="1909572"/>
            <a:ext cx="4069715" cy="198067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299"/>
              </a:lnSpc>
              <a:spcBef>
                <a:spcPts val="85"/>
              </a:spcBef>
            </a:pPr>
            <a:r>
              <a:rPr sz="3200" spc="-95" dirty="0">
                <a:latin typeface="Arial"/>
                <a:cs typeface="Arial"/>
              </a:rPr>
              <a:t>What </a:t>
            </a:r>
            <a:r>
              <a:rPr sz="3200" spc="55" dirty="0">
                <a:latin typeface="Arial"/>
                <a:cs typeface="Arial"/>
              </a:rPr>
              <a:t>if </a:t>
            </a:r>
            <a:r>
              <a:rPr sz="3200" spc="-40" dirty="0">
                <a:latin typeface="Arial"/>
                <a:cs typeface="Arial"/>
              </a:rPr>
              <a:t>the </a:t>
            </a:r>
            <a:r>
              <a:rPr sz="3200" spc="-195" dirty="0">
                <a:latin typeface="Arial"/>
                <a:cs typeface="Arial"/>
              </a:rPr>
              <a:t>loss</a:t>
            </a:r>
            <a:r>
              <a:rPr sz="3200" spc="-630" dirty="0">
                <a:latin typeface="Arial"/>
                <a:cs typeface="Arial"/>
              </a:rPr>
              <a:t> </a:t>
            </a:r>
            <a:r>
              <a:rPr lang="en-US" sz="3200" spc="-630" dirty="0">
                <a:latin typeface="Arial"/>
                <a:cs typeface="Arial"/>
              </a:rPr>
              <a:t> </a:t>
            </a:r>
            <a:r>
              <a:rPr sz="3200" spc="-50" dirty="0">
                <a:latin typeface="Arial"/>
                <a:cs typeface="Arial"/>
              </a:rPr>
              <a:t>function  </a:t>
            </a:r>
            <a:r>
              <a:rPr sz="3200" spc="-235" dirty="0">
                <a:latin typeface="Arial"/>
                <a:cs typeface="Arial"/>
              </a:rPr>
              <a:t>has </a:t>
            </a:r>
            <a:r>
              <a:rPr sz="3200" spc="-250" dirty="0">
                <a:latin typeface="Arial"/>
                <a:cs typeface="Arial"/>
              </a:rPr>
              <a:t>a </a:t>
            </a:r>
            <a:r>
              <a:rPr sz="3200" b="1" spc="-225" dirty="0">
                <a:latin typeface="Arial"/>
                <a:cs typeface="Arial"/>
              </a:rPr>
              <a:t>local </a:t>
            </a:r>
            <a:r>
              <a:rPr sz="3200" b="1" spc="-204" dirty="0">
                <a:latin typeface="Arial"/>
                <a:cs typeface="Arial"/>
              </a:rPr>
              <a:t>minimum </a:t>
            </a:r>
            <a:r>
              <a:rPr sz="3200" spc="-30" dirty="0">
                <a:latin typeface="Arial"/>
                <a:cs typeface="Arial"/>
              </a:rPr>
              <a:t>or  </a:t>
            </a:r>
            <a:r>
              <a:rPr sz="3200" b="1" spc="-245" dirty="0">
                <a:latin typeface="Arial"/>
                <a:cs typeface="Arial"/>
              </a:rPr>
              <a:t>saddle</a:t>
            </a:r>
            <a:r>
              <a:rPr sz="3200" b="1" spc="-170" dirty="0">
                <a:latin typeface="Arial"/>
                <a:cs typeface="Arial"/>
              </a:rPr>
              <a:t> </a:t>
            </a:r>
            <a:r>
              <a:rPr sz="3200" b="1" spc="-190" dirty="0">
                <a:latin typeface="Arial"/>
                <a:cs typeface="Arial"/>
              </a:rPr>
              <a:t>point</a:t>
            </a:r>
            <a:r>
              <a:rPr sz="3200" spc="-190" dirty="0">
                <a:latin typeface="Arial"/>
                <a:cs typeface="Arial"/>
              </a:rPr>
              <a:t>?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29089" y="983996"/>
            <a:ext cx="123317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60" dirty="0">
                <a:latin typeface="Arial"/>
                <a:cs typeface="Arial"/>
              </a:rPr>
              <a:t>Local  </a:t>
            </a:r>
            <a:r>
              <a:rPr sz="2400" spc="50" dirty="0">
                <a:latin typeface="Arial"/>
                <a:cs typeface="Arial"/>
              </a:rPr>
              <a:t>M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75" dirty="0">
                <a:latin typeface="Arial"/>
                <a:cs typeface="Arial"/>
              </a:rPr>
              <a:t>n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m</a:t>
            </a:r>
            <a:r>
              <a:rPr sz="2400" spc="-75" dirty="0">
                <a:latin typeface="Arial"/>
                <a:cs typeface="Arial"/>
              </a:rPr>
              <a:t>u</a:t>
            </a:r>
            <a:r>
              <a:rPr sz="2400" spc="-85" dirty="0">
                <a:latin typeface="Arial"/>
                <a:cs typeface="Arial"/>
              </a:rPr>
              <a:t>m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74740" y="2834132"/>
            <a:ext cx="85344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350" dirty="0">
                <a:latin typeface="Arial"/>
                <a:cs typeface="Arial"/>
              </a:rPr>
              <a:t>Sa</a:t>
            </a:r>
            <a:r>
              <a:rPr sz="2400" spc="-75" dirty="0">
                <a:latin typeface="Arial"/>
                <a:cs typeface="Arial"/>
              </a:rPr>
              <a:t>dd</a:t>
            </a:r>
            <a:r>
              <a:rPr sz="2400" spc="10" dirty="0">
                <a:latin typeface="Arial"/>
                <a:cs typeface="Arial"/>
              </a:rPr>
              <a:t>l</a:t>
            </a:r>
            <a:r>
              <a:rPr sz="2400" spc="-95" dirty="0">
                <a:latin typeface="Arial"/>
                <a:cs typeface="Arial"/>
              </a:rPr>
              <a:t>e  </a:t>
            </a:r>
            <a:r>
              <a:rPr sz="2400" spc="-20" dirty="0">
                <a:latin typeface="Arial"/>
                <a:cs typeface="Arial"/>
              </a:rPr>
              <a:t>point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2FB62CD4-245A-744E-9615-B12E78A4233A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8952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294697" y="877549"/>
            <a:ext cx="4464685" cy="5434965"/>
            <a:chOff x="6294697" y="877549"/>
            <a:chExt cx="4464685" cy="5434965"/>
          </a:xfrm>
        </p:grpSpPr>
        <p:sp>
          <p:nvSpPr>
            <p:cNvPr id="3" name="object 3"/>
            <p:cNvSpPr/>
            <p:nvPr/>
          </p:nvSpPr>
          <p:spPr>
            <a:xfrm>
              <a:off x="6294697" y="3028962"/>
              <a:ext cx="4274195" cy="328307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00469" y="915649"/>
              <a:ext cx="4120515" cy="2037714"/>
            </a:xfrm>
            <a:custGeom>
              <a:avLst/>
              <a:gdLst/>
              <a:ahLst/>
              <a:cxnLst/>
              <a:rect l="l" t="t" r="r" b="b"/>
              <a:pathLst>
                <a:path w="4120515" h="2037714">
                  <a:moveTo>
                    <a:pt x="0" y="96122"/>
                  </a:moveTo>
                  <a:lnTo>
                    <a:pt x="54551" y="92574"/>
                  </a:lnTo>
                  <a:lnTo>
                    <a:pt x="124020" y="83114"/>
                  </a:lnTo>
                  <a:lnTo>
                    <a:pt x="163618" y="76720"/>
                  </a:lnTo>
                  <a:lnTo>
                    <a:pt x="206068" y="69514"/>
                  </a:lnTo>
                  <a:lnTo>
                    <a:pt x="251078" y="61716"/>
                  </a:lnTo>
                  <a:lnTo>
                    <a:pt x="298356" y="53549"/>
                  </a:lnTo>
                  <a:lnTo>
                    <a:pt x="347609" y="45234"/>
                  </a:lnTo>
                  <a:lnTo>
                    <a:pt x="398546" y="36992"/>
                  </a:lnTo>
                  <a:lnTo>
                    <a:pt x="450874" y="29047"/>
                  </a:lnTo>
                  <a:lnTo>
                    <a:pt x="504300" y="21619"/>
                  </a:lnTo>
                  <a:lnTo>
                    <a:pt x="558533" y="14930"/>
                  </a:lnTo>
                  <a:lnTo>
                    <a:pt x="613280" y="9202"/>
                  </a:lnTo>
                  <a:lnTo>
                    <a:pt x="668250" y="4656"/>
                  </a:lnTo>
                  <a:lnTo>
                    <a:pt x="723148" y="1515"/>
                  </a:lnTo>
                  <a:lnTo>
                    <a:pt x="777685" y="0"/>
                  </a:lnTo>
                  <a:lnTo>
                    <a:pt x="831566" y="332"/>
                  </a:lnTo>
                  <a:lnTo>
                    <a:pt x="884500" y="2734"/>
                  </a:lnTo>
                  <a:lnTo>
                    <a:pt x="936195" y="7428"/>
                  </a:lnTo>
                  <a:lnTo>
                    <a:pt x="986358" y="14634"/>
                  </a:lnTo>
                  <a:lnTo>
                    <a:pt x="1034697" y="24575"/>
                  </a:lnTo>
                  <a:lnTo>
                    <a:pt x="1080920" y="37473"/>
                  </a:lnTo>
                  <a:lnTo>
                    <a:pt x="1124734" y="53549"/>
                  </a:lnTo>
                  <a:lnTo>
                    <a:pt x="1165848" y="73025"/>
                  </a:lnTo>
                  <a:lnTo>
                    <a:pt x="1203969" y="96122"/>
                  </a:lnTo>
                  <a:lnTo>
                    <a:pt x="1256906" y="141506"/>
                  </a:lnTo>
                  <a:lnTo>
                    <a:pt x="1304501" y="200009"/>
                  </a:lnTo>
                  <a:lnTo>
                    <a:pt x="1326535" y="233602"/>
                  </a:lnTo>
                  <a:lnTo>
                    <a:pt x="1347522" y="269783"/>
                  </a:lnTo>
                  <a:lnTo>
                    <a:pt x="1367557" y="308319"/>
                  </a:lnTo>
                  <a:lnTo>
                    <a:pt x="1386737" y="348981"/>
                  </a:lnTo>
                  <a:lnTo>
                    <a:pt x="1405157" y="391536"/>
                  </a:lnTo>
                  <a:lnTo>
                    <a:pt x="1422913" y="435754"/>
                  </a:lnTo>
                  <a:lnTo>
                    <a:pt x="1440102" y="481403"/>
                  </a:lnTo>
                  <a:lnTo>
                    <a:pt x="1456819" y="528254"/>
                  </a:lnTo>
                  <a:lnTo>
                    <a:pt x="1473160" y="576075"/>
                  </a:lnTo>
                  <a:lnTo>
                    <a:pt x="1489222" y="624634"/>
                  </a:lnTo>
                  <a:lnTo>
                    <a:pt x="1505100" y="673702"/>
                  </a:lnTo>
                  <a:lnTo>
                    <a:pt x="1520890" y="723046"/>
                  </a:lnTo>
                  <a:lnTo>
                    <a:pt x="1536688" y="772436"/>
                  </a:lnTo>
                  <a:lnTo>
                    <a:pt x="1552590" y="821641"/>
                  </a:lnTo>
                  <a:lnTo>
                    <a:pt x="1568693" y="870430"/>
                  </a:lnTo>
                  <a:lnTo>
                    <a:pt x="1585091" y="918572"/>
                  </a:lnTo>
                  <a:lnTo>
                    <a:pt x="1601882" y="965836"/>
                  </a:lnTo>
                  <a:lnTo>
                    <a:pt x="1619161" y="1011991"/>
                  </a:lnTo>
                  <a:lnTo>
                    <a:pt x="1637024" y="1056806"/>
                  </a:lnTo>
                  <a:lnTo>
                    <a:pt x="1655567" y="1100050"/>
                  </a:lnTo>
                  <a:lnTo>
                    <a:pt x="1674886" y="1141492"/>
                  </a:lnTo>
                  <a:lnTo>
                    <a:pt x="1695076" y="1180901"/>
                  </a:lnTo>
                  <a:lnTo>
                    <a:pt x="1716235" y="1218046"/>
                  </a:lnTo>
                  <a:lnTo>
                    <a:pt x="1738458" y="1252695"/>
                  </a:lnTo>
                  <a:lnTo>
                    <a:pt x="1761841" y="1284619"/>
                  </a:lnTo>
                  <a:lnTo>
                    <a:pt x="1812469" y="1339365"/>
                  </a:lnTo>
                  <a:lnTo>
                    <a:pt x="1868890" y="1380435"/>
                  </a:lnTo>
                  <a:lnTo>
                    <a:pt x="1930954" y="1405726"/>
                  </a:lnTo>
                  <a:lnTo>
                    <a:pt x="1998751" y="1415422"/>
                  </a:lnTo>
                  <a:lnTo>
                    <a:pt x="2034906" y="1415107"/>
                  </a:lnTo>
                  <a:lnTo>
                    <a:pt x="2111235" y="1405283"/>
                  </a:lnTo>
                  <a:lnTo>
                    <a:pt x="2151210" y="1396224"/>
                  </a:lnTo>
                  <a:lnTo>
                    <a:pt x="2192260" y="1384702"/>
                  </a:lnTo>
                  <a:lnTo>
                    <a:pt x="2234286" y="1370943"/>
                  </a:lnTo>
                  <a:lnTo>
                    <a:pt x="2277188" y="1355171"/>
                  </a:lnTo>
                  <a:lnTo>
                    <a:pt x="2320867" y="1337613"/>
                  </a:lnTo>
                  <a:lnTo>
                    <a:pt x="2365224" y="1318495"/>
                  </a:lnTo>
                  <a:lnTo>
                    <a:pt x="2410159" y="1298041"/>
                  </a:lnTo>
                  <a:lnTo>
                    <a:pt x="2455574" y="1276479"/>
                  </a:lnTo>
                  <a:lnTo>
                    <a:pt x="2501370" y="1254033"/>
                  </a:lnTo>
                  <a:lnTo>
                    <a:pt x="2547446" y="1230929"/>
                  </a:lnTo>
                  <a:lnTo>
                    <a:pt x="2593704" y="1207393"/>
                  </a:lnTo>
                  <a:lnTo>
                    <a:pt x="2640045" y="1183651"/>
                  </a:lnTo>
                  <a:lnTo>
                    <a:pt x="2686369" y="1159929"/>
                  </a:lnTo>
                  <a:lnTo>
                    <a:pt x="2732577" y="1136451"/>
                  </a:lnTo>
                  <a:lnTo>
                    <a:pt x="2778569" y="1113444"/>
                  </a:lnTo>
                  <a:lnTo>
                    <a:pt x="2824248" y="1091134"/>
                  </a:lnTo>
                  <a:lnTo>
                    <a:pt x="2869513" y="1069746"/>
                  </a:lnTo>
                  <a:lnTo>
                    <a:pt x="2914265" y="1049506"/>
                  </a:lnTo>
                  <a:lnTo>
                    <a:pt x="2958405" y="1030640"/>
                  </a:lnTo>
                  <a:lnTo>
                    <a:pt x="3001834" y="1013373"/>
                  </a:lnTo>
                  <a:lnTo>
                    <a:pt x="3044452" y="997931"/>
                  </a:lnTo>
                  <a:lnTo>
                    <a:pt x="3086161" y="984540"/>
                  </a:lnTo>
                  <a:lnTo>
                    <a:pt x="3126860" y="973425"/>
                  </a:lnTo>
                  <a:lnTo>
                    <a:pt x="3166452" y="964812"/>
                  </a:lnTo>
                  <a:lnTo>
                    <a:pt x="3204836" y="958928"/>
                  </a:lnTo>
                  <a:lnTo>
                    <a:pt x="3241913" y="955997"/>
                  </a:lnTo>
                  <a:lnTo>
                    <a:pt x="3277585" y="956245"/>
                  </a:lnTo>
                  <a:lnTo>
                    <a:pt x="3344314" y="967182"/>
                  </a:lnTo>
                  <a:lnTo>
                    <a:pt x="3383611" y="981186"/>
                  </a:lnTo>
                  <a:lnTo>
                    <a:pt x="3422178" y="1000025"/>
                  </a:lnTo>
                  <a:lnTo>
                    <a:pt x="3459998" y="1023350"/>
                  </a:lnTo>
                  <a:lnTo>
                    <a:pt x="3497058" y="1050810"/>
                  </a:lnTo>
                  <a:lnTo>
                    <a:pt x="3533343" y="1082052"/>
                  </a:lnTo>
                  <a:lnTo>
                    <a:pt x="3568837" y="1116727"/>
                  </a:lnTo>
                  <a:lnTo>
                    <a:pt x="3603527" y="1154483"/>
                  </a:lnTo>
                  <a:lnTo>
                    <a:pt x="3637398" y="1194969"/>
                  </a:lnTo>
                  <a:lnTo>
                    <a:pt x="3670436" y="1237834"/>
                  </a:lnTo>
                  <a:lnTo>
                    <a:pt x="3702624" y="1282727"/>
                  </a:lnTo>
                  <a:lnTo>
                    <a:pt x="3733950" y="1329297"/>
                  </a:lnTo>
                  <a:lnTo>
                    <a:pt x="3764398" y="1377193"/>
                  </a:lnTo>
                  <a:lnTo>
                    <a:pt x="3793954" y="1426064"/>
                  </a:lnTo>
                  <a:lnTo>
                    <a:pt x="3822602" y="1475559"/>
                  </a:lnTo>
                  <a:lnTo>
                    <a:pt x="3850330" y="1525327"/>
                  </a:lnTo>
                  <a:lnTo>
                    <a:pt x="3877121" y="1575016"/>
                  </a:lnTo>
                  <a:lnTo>
                    <a:pt x="3902961" y="1624277"/>
                  </a:lnTo>
                  <a:lnTo>
                    <a:pt x="3927836" y="1672757"/>
                  </a:lnTo>
                  <a:lnTo>
                    <a:pt x="3951730" y="1720106"/>
                  </a:lnTo>
                  <a:lnTo>
                    <a:pt x="3974630" y="1765973"/>
                  </a:lnTo>
                  <a:lnTo>
                    <a:pt x="3996521" y="1810007"/>
                  </a:lnTo>
                  <a:lnTo>
                    <a:pt x="4017388" y="1851856"/>
                  </a:lnTo>
                  <a:lnTo>
                    <a:pt x="4037216" y="1891169"/>
                  </a:lnTo>
                  <a:lnTo>
                    <a:pt x="4055991" y="1927597"/>
                  </a:lnTo>
                  <a:lnTo>
                    <a:pt x="4090323" y="1990388"/>
                  </a:lnTo>
                  <a:lnTo>
                    <a:pt x="4105851" y="2016050"/>
                  </a:lnTo>
                  <a:lnTo>
                    <a:pt x="4120267" y="2037421"/>
                  </a:lnTo>
                </a:path>
              </a:pathLst>
            </a:custGeom>
            <a:ln w="76200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462430" y="2060898"/>
              <a:ext cx="224669" cy="22466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528479" y="4423587"/>
              <a:ext cx="224669" cy="22466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391922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40" dirty="0"/>
              <a:t>Problem#1 </a:t>
            </a:r>
            <a:r>
              <a:rPr lang="en-US" sz="4000" spc="-15" dirty="0"/>
              <a:t>with</a:t>
            </a:r>
            <a:r>
              <a:rPr lang="en-US" sz="4000" spc="-240" dirty="0"/>
              <a:t> </a:t>
            </a:r>
            <a:r>
              <a:rPr lang="en-US" sz="4000" spc="-640" dirty="0"/>
              <a:t>SGD</a:t>
            </a:r>
            <a:endParaRPr sz="4000" dirty="0"/>
          </a:p>
        </p:txBody>
      </p:sp>
      <p:sp>
        <p:nvSpPr>
          <p:cNvPr id="8" name="object 8"/>
          <p:cNvSpPr txBox="1"/>
          <p:nvPr/>
        </p:nvSpPr>
        <p:spPr>
          <a:xfrm>
            <a:off x="947367" y="1909572"/>
            <a:ext cx="4069715" cy="198067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299"/>
              </a:lnSpc>
              <a:spcBef>
                <a:spcPts val="85"/>
              </a:spcBef>
            </a:pPr>
            <a:r>
              <a:rPr sz="3200" spc="-95" dirty="0">
                <a:latin typeface="Arial"/>
                <a:cs typeface="Arial"/>
              </a:rPr>
              <a:t>What </a:t>
            </a:r>
            <a:r>
              <a:rPr sz="3200" spc="55" dirty="0">
                <a:latin typeface="Arial"/>
                <a:cs typeface="Arial"/>
              </a:rPr>
              <a:t>if </a:t>
            </a:r>
            <a:r>
              <a:rPr sz="3200" spc="-40" dirty="0">
                <a:latin typeface="Arial"/>
                <a:cs typeface="Arial"/>
              </a:rPr>
              <a:t>the </a:t>
            </a:r>
            <a:r>
              <a:rPr sz="3200" spc="-195" dirty="0">
                <a:latin typeface="Arial"/>
                <a:cs typeface="Arial"/>
              </a:rPr>
              <a:t>loss</a:t>
            </a:r>
            <a:r>
              <a:rPr sz="3200" spc="-630" dirty="0">
                <a:latin typeface="Arial"/>
                <a:cs typeface="Arial"/>
              </a:rPr>
              <a:t> </a:t>
            </a:r>
            <a:r>
              <a:rPr lang="en-US" sz="3200" spc="-630" dirty="0">
                <a:latin typeface="Arial"/>
                <a:cs typeface="Arial"/>
              </a:rPr>
              <a:t> </a:t>
            </a:r>
            <a:r>
              <a:rPr sz="3200" spc="-50" dirty="0">
                <a:latin typeface="Arial"/>
                <a:cs typeface="Arial"/>
              </a:rPr>
              <a:t>function  </a:t>
            </a:r>
            <a:r>
              <a:rPr sz="3200" spc="-235" dirty="0">
                <a:latin typeface="Arial"/>
                <a:cs typeface="Arial"/>
              </a:rPr>
              <a:t>has </a:t>
            </a:r>
            <a:r>
              <a:rPr sz="3200" spc="-250" dirty="0">
                <a:latin typeface="Arial"/>
                <a:cs typeface="Arial"/>
              </a:rPr>
              <a:t>a </a:t>
            </a:r>
            <a:r>
              <a:rPr sz="3200" b="1" spc="-225" dirty="0">
                <a:latin typeface="Arial"/>
                <a:cs typeface="Arial"/>
              </a:rPr>
              <a:t>local </a:t>
            </a:r>
            <a:r>
              <a:rPr sz="3200" b="1" spc="-204" dirty="0">
                <a:latin typeface="Arial"/>
                <a:cs typeface="Arial"/>
              </a:rPr>
              <a:t>minimum </a:t>
            </a:r>
            <a:r>
              <a:rPr sz="3200" spc="-30" dirty="0">
                <a:latin typeface="Arial"/>
                <a:cs typeface="Arial"/>
              </a:rPr>
              <a:t>or  </a:t>
            </a:r>
            <a:r>
              <a:rPr sz="3200" b="1" spc="-245" dirty="0">
                <a:latin typeface="Arial"/>
                <a:cs typeface="Arial"/>
              </a:rPr>
              <a:t>saddle</a:t>
            </a:r>
            <a:r>
              <a:rPr sz="3200" b="1" spc="-170" dirty="0">
                <a:latin typeface="Arial"/>
                <a:cs typeface="Arial"/>
              </a:rPr>
              <a:t> </a:t>
            </a:r>
            <a:r>
              <a:rPr sz="3200" b="1" spc="-190" dirty="0">
                <a:latin typeface="Arial"/>
                <a:cs typeface="Arial"/>
              </a:rPr>
              <a:t>point</a:t>
            </a:r>
            <a:r>
              <a:rPr sz="3200" spc="-190" dirty="0">
                <a:latin typeface="Arial"/>
                <a:cs typeface="Arial"/>
              </a:rPr>
              <a:t>?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47367" y="4347972"/>
            <a:ext cx="3790950" cy="995044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5080">
              <a:lnSpc>
                <a:spcPts val="3790"/>
              </a:lnSpc>
              <a:spcBef>
                <a:spcPts val="265"/>
              </a:spcBef>
            </a:pPr>
            <a:r>
              <a:rPr sz="3200" spc="-200" dirty="0">
                <a:solidFill>
                  <a:srgbClr val="FF0000"/>
                </a:solidFill>
                <a:latin typeface="Arial"/>
                <a:cs typeface="Arial"/>
              </a:rPr>
              <a:t>Zero </a:t>
            </a:r>
            <a:r>
              <a:rPr sz="3200" spc="-100" dirty="0">
                <a:solidFill>
                  <a:srgbClr val="FF0000"/>
                </a:solidFill>
                <a:latin typeface="Arial"/>
                <a:cs typeface="Arial"/>
              </a:rPr>
              <a:t>gradient,</a:t>
            </a:r>
            <a:r>
              <a:rPr sz="3200" spc="-18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200" spc="-100" dirty="0">
                <a:solidFill>
                  <a:srgbClr val="FF0000"/>
                </a:solidFill>
                <a:latin typeface="Arial"/>
                <a:cs typeface="Arial"/>
              </a:rPr>
              <a:t>gradient  </a:t>
            </a:r>
            <a:r>
              <a:rPr sz="3200" spc="-155" dirty="0">
                <a:solidFill>
                  <a:srgbClr val="FF0000"/>
                </a:solidFill>
                <a:latin typeface="Arial"/>
                <a:cs typeface="Arial"/>
              </a:rPr>
              <a:t>descent </a:t>
            </a:r>
            <a:r>
              <a:rPr sz="3200" spc="-175" dirty="0">
                <a:solidFill>
                  <a:srgbClr val="FF0000"/>
                </a:solidFill>
                <a:latin typeface="Arial"/>
                <a:cs typeface="Arial"/>
              </a:rPr>
              <a:t>gets</a:t>
            </a:r>
            <a:r>
              <a:rPr sz="3200" spc="-18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3200" spc="-145" dirty="0">
                <a:solidFill>
                  <a:srgbClr val="FF0000"/>
                </a:solidFill>
                <a:latin typeface="Arial"/>
                <a:cs typeface="Arial"/>
              </a:rPr>
              <a:t>stuck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329089" y="983996"/>
            <a:ext cx="123317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60" dirty="0">
                <a:latin typeface="Arial"/>
                <a:cs typeface="Arial"/>
              </a:rPr>
              <a:t>Local  </a:t>
            </a:r>
            <a:r>
              <a:rPr sz="2400" spc="50" dirty="0">
                <a:latin typeface="Arial"/>
                <a:cs typeface="Arial"/>
              </a:rPr>
              <a:t>M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75" dirty="0">
                <a:latin typeface="Arial"/>
                <a:cs typeface="Arial"/>
              </a:rPr>
              <a:t>n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90" dirty="0">
                <a:latin typeface="Arial"/>
                <a:cs typeface="Arial"/>
              </a:rPr>
              <a:t>m</a:t>
            </a:r>
            <a:r>
              <a:rPr sz="2400" spc="-75" dirty="0">
                <a:latin typeface="Arial"/>
                <a:cs typeface="Arial"/>
              </a:rPr>
              <a:t>u</a:t>
            </a:r>
            <a:r>
              <a:rPr sz="2400" spc="-85" dirty="0">
                <a:latin typeface="Arial"/>
                <a:cs typeface="Arial"/>
              </a:rPr>
              <a:t>m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174740" y="2834132"/>
            <a:ext cx="85344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350" dirty="0">
                <a:latin typeface="Arial"/>
                <a:cs typeface="Arial"/>
              </a:rPr>
              <a:t>Sa</a:t>
            </a:r>
            <a:r>
              <a:rPr sz="2400" spc="-75" dirty="0">
                <a:latin typeface="Arial"/>
                <a:cs typeface="Arial"/>
              </a:rPr>
              <a:t>dd</a:t>
            </a:r>
            <a:r>
              <a:rPr sz="2400" spc="10" dirty="0">
                <a:latin typeface="Arial"/>
                <a:cs typeface="Arial"/>
              </a:rPr>
              <a:t>l</a:t>
            </a:r>
            <a:r>
              <a:rPr sz="2400" spc="-95" dirty="0">
                <a:latin typeface="Arial"/>
                <a:cs typeface="Arial"/>
              </a:rPr>
              <a:t>e  </a:t>
            </a:r>
            <a:r>
              <a:rPr sz="2400" spc="-20" dirty="0">
                <a:latin typeface="Arial"/>
                <a:cs typeface="Arial"/>
              </a:rPr>
              <a:t>point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3DA6657B-094D-ED45-9869-18E768E5F506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0445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973"/>
            <a:ext cx="3806190" cy="6235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900" spc="-570" dirty="0"/>
              <a:t>SGD </a:t>
            </a:r>
            <a:r>
              <a:rPr sz="3900" spc="-290" dirty="0"/>
              <a:t>+</a:t>
            </a:r>
            <a:r>
              <a:rPr sz="3900" spc="-340" dirty="0"/>
              <a:t> </a:t>
            </a:r>
            <a:r>
              <a:rPr sz="3900" spc="-45" dirty="0"/>
              <a:t>Momentum</a:t>
            </a:r>
            <a:endParaRPr sz="3900"/>
          </a:p>
        </p:txBody>
      </p:sp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4904CE-5942-9440-A91A-2A6142806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7278"/>
            <a:ext cx="12192000" cy="2041722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84C0A625-9642-AC41-B547-61A05397972C}"/>
              </a:ext>
            </a:extLst>
          </p:cNvPr>
          <p:cNvSpPr txBox="1"/>
          <p:nvPr/>
        </p:nvSpPr>
        <p:spPr>
          <a:xfrm>
            <a:off x="6978769" y="3789075"/>
            <a:ext cx="4235570" cy="732508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solidFill>
                  <a:srgbClr val="FF0000"/>
                </a:solidFill>
                <a:latin typeface="Arial"/>
                <a:cs typeface="Arial"/>
              </a:rPr>
              <a:t>V is velocity as a moving average of gradients.</a:t>
            </a:r>
            <a:endParaRPr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990388F1-9D51-094B-8730-B0D0366200C9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75781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973"/>
            <a:ext cx="3806190" cy="6235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900" spc="-570" dirty="0"/>
              <a:t>SGD </a:t>
            </a:r>
            <a:r>
              <a:rPr sz="3900" spc="-290" dirty="0"/>
              <a:t>+</a:t>
            </a:r>
            <a:r>
              <a:rPr sz="3900" spc="-340" dirty="0"/>
              <a:t> </a:t>
            </a:r>
            <a:r>
              <a:rPr sz="3900" spc="-45" dirty="0"/>
              <a:t>Momentum</a:t>
            </a:r>
            <a:endParaRPr sz="3900"/>
          </a:p>
        </p:txBody>
      </p:sp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4904CE-5942-9440-A91A-2A6142806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7278"/>
            <a:ext cx="12192000" cy="2041722"/>
          </a:xfrm>
          <a:prstGeom prst="rect">
            <a:avLst/>
          </a:prstGeom>
        </p:spPr>
      </p:pic>
      <p:grpSp>
        <p:nvGrpSpPr>
          <p:cNvPr id="5" name="object 4">
            <a:extLst>
              <a:ext uri="{FF2B5EF4-FFF2-40B4-BE49-F238E27FC236}">
                <a16:creationId xmlns:a16="http://schemas.microsoft.com/office/drawing/2014/main" id="{00CB8A32-0C13-1C44-9E55-9F54C1EAE15D}"/>
              </a:ext>
            </a:extLst>
          </p:cNvPr>
          <p:cNvGrpSpPr/>
          <p:nvPr/>
        </p:nvGrpSpPr>
        <p:grpSpPr>
          <a:xfrm>
            <a:off x="6578068" y="4572486"/>
            <a:ext cx="2159635" cy="1106805"/>
            <a:chOff x="566441" y="2279641"/>
            <a:chExt cx="2159635" cy="1106805"/>
          </a:xfrm>
        </p:grpSpPr>
        <p:sp>
          <p:nvSpPr>
            <p:cNvPr id="6" name="object 5">
              <a:extLst>
                <a:ext uri="{FF2B5EF4-FFF2-40B4-BE49-F238E27FC236}">
                  <a16:creationId xmlns:a16="http://schemas.microsoft.com/office/drawing/2014/main" id="{9886B421-A04C-5C4F-B699-F40FE347083F}"/>
                </a:ext>
              </a:extLst>
            </p:cNvPr>
            <p:cNvSpPr/>
            <p:nvPr/>
          </p:nvSpPr>
          <p:spPr>
            <a:xfrm>
              <a:off x="604541" y="2317741"/>
              <a:ext cx="2083435" cy="1030605"/>
            </a:xfrm>
            <a:custGeom>
              <a:avLst/>
              <a:gdLst/>
              <a:ahLst/>
              <a:cxnLst/>
              <a:rect l="l" t="t" r="r" b="b"/>
              <a:pathLst>
                <a:path w="2083435" h="1030604">
                  <a:moveTo>
                    <a:pt x="0" y="48432"/>
                  </a:moveTo>
                  <a:lnTo>
                    <a:pt x="27582" y="46638"/>
                  </a:lnTo>
                  <a:lnTo>
                    <a:pt x="62706" y="41855"/>
                  </a:lnTo>
                  <a:lnTo>
                    <a:pt x="104190" y="34979"/>
                  </a:lnTo>
                  <a:lnTo>
                    <a:pt x="150852" y="26906"/>
                  </a:lnTo>
                  <a:lnTo>
                    <a:pt x="201509" y="18535"/>
                  </a:lnTo>
                  <a:lnTo>
                    <a:pt x="254980" y="10762"/>
                  </a:lnTo>
                  <a:lnTo>
                    <a:pt x="310082" y="4484"/>
                  </a:lnTo>
                  <a:lnTo>
                    <a:pt x="365632" y="597"/>
                  </a:lnTo>
                  <a:lnTo>
                    <a:pt x="420450" y="0"/>
                  </a:lnTo>
                  <a:lnTo>
                    <a:pt x="473351" y="3587"/>
                  </a:lnTo>
                  <a:lnTo>
                    <a:pt x="523155" y="12257"/>
                  </a:lnTo>
                  <a:lnTo>
                    <a:pt x="568679" y="26906"/>
                  </a:lnTo>
                  <a:lnTo>
                    <a:pt x="608741" y="48432"/>
                  </a:lnTo>
                  <a:lnTo>
                    <a:pt x="659571" y="100958"/>
                  </a:lnTo>
                  <a:lnTo>
                    <a:pt x="681323" y="136237"/>
                  </a:lnTo>
                  <a:lnTo>
                    <a:pt x="701151" y="176280"/>
                  </a:lnTo>
                  <a:lnTo>
                    <a:pt x="719442" y="220154"/>
                  </a:lnTo>
                  <a:lnTo>
                    <a:pt x="736585" y="266923"/>
                  </a:lnTo>
                  <a:lnTo>
                    <a:pt x="752968" y="315654"/>
                  </a:lnTo>
                  <a:lnTo>
                    <a:pt x="768980" y="365412"/>
                  </a:lnTo>
                  <a:lnTo>
                    <a:pt x="785008" y="415263"/>
                  </a:lnTo>
                  <a:lnTo>
                    <a:pt x="801441" y="464273"/>
                  </a:lnTo>
                  <a:lnTo>
                    <a:pt x="818667" y="511506"/>
                  </a:lnTo>
                  <a:lnTo>
                    <a:pt x="837074" y="556030"/>
                  </a:lnTo>
                  <a:lnTo>
                    <a:pt x="857051" y="596909"/>
                  </a:lnTo>
                  <a:lnTo>
                    <a:pt x="878985" y="633209"/>
                  </a:lnTo>
                  <a:lnTo>
                    <a:pt x="903265" y="663997"/>
                  </a:lnTo>
                  <a:lnTo>
                    <a:pt x="960416" y="705294"/>
                  </a:lnTo>
                  <a:lnTo>
                    <a:pt x="1026807" y="715425"/>
                  </a:lnTo>
                  <a:lnTo>
                    <a:pt x="1064154" y="710994"/>
                  </a:lnTo>
                  <a:lnTo>
                    <a:pt x="1103776" y="701350"/>
                  </a:lnTo>
                  <a:lnTo>
                    <a:pt x="1145307" y="687333"/>
                  </a:lnTo>
                  <a:lnTo>
                    <a:pt x="1188375" y="669781"/>
                  </a:lnTo>
                  <a:lnTo>
                    <a:pt x="1232613" y="649534"/>
                  </a:lnTo>
                  <a:lnTo>
                    <a:pt x="1277651" y="627430"/>
                  </a:lnTo>
                  <a:lnTo>
                    <a:pt x="1323121" y="604308"/>
                  </a:lnTo>
                  <a:lnTo>
                    <a:pt x="1368654" y="581008"/>
                  </a:lnTo>
                  <a:lnTo>
                    <a:pt x="1413882" y="558368"/>
                  </a:lnTo>
                  <a:lnTo>
                    <a:pt x="1458434" y="537227"/>
                  </a:lnTo>
                  <a:lnTo>
                    <a:pt x="1501943" y="518424"/>
                  </a:lnTo>
                  <a:lnTo>
                    <a:pt x="1544040" y="502799"/>
                  </a:lnTo>
                  <a:lnTo>
                    <a:pt x="1584355" y="491190"/>
                  </a:lnTo>
                  <a:lnTo>
                    <a:pt x="1622520" y="484436"/>
                  </a:lnTo>
                  <a:lnTo>
                    <a:pt x="1658167" y="483377"/>
                  </a:lnTo>
                  <a:lnTo>
                    <a:pt x="1690926" y="488851"/>
                  </a:lnTo>
                  <a:lnTo>
                    <a:pt x="1730295" y="505456"/>
                  </a:lnTo>
                  <a:lnTo>
                    <a:pt x="1768155" y="531134"/>
                  </a:lnTo>
                  <a:lnTo>
                    <a:pt x="1804447" y="564462"/>
                  </a:lnTo>
                  <a:lnTo>
                    <a:pt x="1839113" y="604022"/>
                  </a:lnTo>
                  <a:lnTo>
                    <a:pt x="1872092" y="648394"/>
                  </a:lnTo>
                  <a:lnTo>
                    <a:pt x="1903325" y="696157"/>
                  </a:lnTo>
                  <a:lnTo>
                    <a:pt x="1932754" y="745892"/>
                  </a:lnTo>
                  <a:lnTo>
                    <a:pt x="1960319" y="796179"/>
                  </a:lnTo>
                  <a:lnTo>
                    <a:pt x="1985961" y="845598"/>
                  </a:lnTo>
                  <a:lnTo>
                    <a:pt x="2009621" y="892729"/>
                  </a:lnTo>
                  <a:lnTo>
                    <a:pt x="2031240" y="936152"/>
                  </a:lnTo>
                  <a:lnTo>
                    <a:pt x="2050758" y="974447"/>
                  </a:lnTo>
                  <a:lnTo>
                    <a:pt x="2068117" y="1006195"/>
                  </a:lnTo>
                  <a:lnTo>
                    <a:pt x="2083257" y="1029976"/>
                  </a:lnTo>
                </a:path>
              </a:pathLst>
            </a:custGeom>
            <a:ln w="76200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909C7024-071E-DC4B-B60F-F94D7304D95F}"/>
                </a:ext>
              </a:extLst>
            </p:cNvPr>
            <p:cNvSpPr/>
            <p:nvPr/>
          </p:nvSpPr>
          <p:spPr>
            <a:xfrm>
              <a:off x="1506112" y="2733146"/>
              <a:ext cx="253062" cy="25306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2D7E28E4-2312-FA40-8E19-F15A451A3553}"/>
                </a:ext>
              </a:extLst>
            </p:cNvPr>
            <p:cNvSpPr/>
            <p:nvPr/>
          </p:nvSpPr>
          <p:spPr>
            <a:xfrm>
              <a:off x="1754411" y="2816815"/>
              <a:ext cx="372110" cy="85725"/>
            </a:xfrm>
            <a:custGeom>
              <a:avLst/>
              <a:gdLst/>
              <a:ahLst/>
              <a:cxnLst/>
              <a:rect l="l" t="t" r="r" b="b"/>
              <a:pathLst>
                <a:path w="372110" h="85725">
                  <a:moveTo>
                    <a:pt x="286177" y="0"/>
                  </a:moveTo>
                  <a:lnTo>
                    <a:pt x="286177" y="85725"/>
                  </a:lnTo>
                  <a:lnTo>
                    <a:pt x="343329" y="57150"/>
                  </a:lnTo>
                  <a:lnTo>
                    <a:pt x="300465" y="57150"/>
                  </a:lnTo>
                  <a:lnTo>
                    <a:pt x="300465" y="28575"/>
                  </a:lnTo>
                  <a:lnTo>
                    <a:pt x="343326" y="28575"/>
                  </a:lnTo>
                  <a:lnTo>
                    <a:pt x="286177" y="0"/>
                  </a:lnTo>
                  <a:close/>
                </a:path>
                <a:path w="372110" h="85725">
                  <a:moveTo>
                    <a:pt x="286177" y="28575"/>
                  </a:moveTo>
                  <a:lnTo>
                    <a:pt x="0" y="28575"/>
                  </a:lnTo>
                  <a:lnTo>
                    <a:pt x="0" y="57150"/>
                  </a:lnTo>
                  <a:lnTo>
                    <a:pt x="286177" y="57150"/>
                  </a:lnTo>
                  <a:lnTo>
                    <a:pt x="286177" y="28575"/>
                  </a:lnTo>
                  <a:close/>
                </a:path>
                <a:path w="372110" h="85725">
                  <a:moveTo>
                    <a:pt x="343326" y="28575"/>
                  </a:moveTo>
                  <a:lnTo>
                    <a:pt x="300465" y="28575"/>
                  </a:lnTo>
                  <a:lnTo>
                    <a:pt x="300465" y="57150"/>
                  </a:lnTo>
                  <a:lnTo>
                    <a:pt x="343329" y="57150"/>
                  </a:lnTo>
                  <a:lnTo>
                    <a:pt x="371902" y="42863"/>
                  </a:lnTo>
                  <a:lnTo>
                    <a:pt x="343326" y="2857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8">
            <a:extLst>
              <a:ext uri="{FF2B5EF4-FFF2-40B4-BE49-F238E27FC236}">
                <a16:creationId xmlns:a16="http://schemas.microsoft.com/office/drawing/2014/main" id="{F8127FD3-F9A0-A14F-8B56-820012A1DFA9}"/>
              </a:ext>
            </a:extLst>
          </p:cNvPr>
          <p:cNvSpPr txBox="1"/>
          <p:nvPr/>
        </p:nvSpPr>
        <p:spPr>
          <a:xfrm>
            <a:off x="6277154" y="3864089"/>
            <a:ext cx="222758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10" dirty="0">
                <a:latin typeface="Arial"/>
                <a:cs typeface="Arial"/>
              </a:rPr>
              <a:t>Local</a:t>
            </a:r>
            <a:r>
              <a:rPr sz="3200" spc="-225" dirty="0">
                <a:latin typeface="Arial"/>
                <a:cs typeface="Arial"/>
              </a:rPr>
              <a:t> </a:t>
            </a:r>
            <a:r>
              <a:rPr sz="3200" spc="-60" dirty="0">
                <a:latin typeface="Arial"/>
                <a:cs typeface="Arial"/>
              </a:rPr>
              <a:t>Minima</a:t>
            </a:r>
            <a:endParaRPr sz="3200">
              <a:latin typeface="Arial"/>
              <a:cs typeface="Arial"/>
            </a:endParaRPr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858BB006-7D63-D84E-824B-BF2D99956155}"/>
              </a:ext>
            </a:extLst>
          </p:cNvPr>
          <p:cNvSpPr txBox="1"/>
          <p:nvPr/>
        </p:nvSpPr>
        <p:spPr>
          <a:xfrm>
            <a:off x="9278205" y="3882377"/>
            <a:ext cx="224536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20" dirty="0">
                <a:latin typeface="Arial"/>
                <a:cs typeface="Arial"/>
              </a:rPr>
              <a:t>Saddle </a:t>
            </a:r>
            <a:r>
              <a:rPr sz="3200" spc="-85" dirty="0">
                <a:latin typeface="Arial"/>
                <a:cs typeface="Arial"/>
              </a:rPr>
              <a:t>points</a:t>
            </a:r>
            <a:endParaRPr sz="3200">
              <a:latin typeface="Arial"/>
              <a:cs typeface="Arial"/>
            </a:endParaRPr>
          </a:p>
        </p:txBody>
      </p:sp>
      <p:grpSp>
        <p:nvGrpSpPr>
          <p:cNvPr id="11" name="object 10">
            <a:extLst>
              <a:ext uri="{FF2B5EF4-FFF2-40B4-BE49-F238E27FC236}">
                <a16:creationId xmlns:a16="http://schemas.microsoft.com/office/drawing/2014/main" id="{4D4A4227-5B3A-484E-B023-17E2A50246D7}"/>
              </a:ext>
            </a:extLst>
          </p:cNvPr>
          <p:cNvGrpSpPr/>
          <p:nvPr/>
        </p:nvGrpSpPr>
        <p:grpSpPr>
          <a:xfrm>
            <a:off x="9687092" y="4627388"/>
            <a:ext cx="2105660" cy="1050290"/>
            <a:chOff x="3675465" y="2334543"/>
            <a:chExt cx="2105660" cy="1050290"/>
          </a:xfrm>
        </p:grpSpPr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C86B3307-F5F7-4643-9D3F-C4AE73C4E7BA}"/>
                </a:ext>
              </a:extLst>
            </p:cNvPr>
            <p:cNvSpPr/>
            <p:nvPr/>
          </p:nvSpPr>
          <p:spPr>
            <a:xfrm>
              <a:off x="3713565" y="2372643"/>
              <a:ext cx="2029460" cy="974090"/>
            </a:xfrm>
            <a:custGeom>
              <a:avLst/>
              <a:gdLst/>
              <a:ahLst/>
              <a:cxnLst/>
              <a:rect l="l" t="t" r="r" b="b"/>
              <a:pathLst>
                <a:path w="2029460" h="974089">
                  <a:moveTo>
                    <a:pt x="0" y="0"/>
                  </a:moveTo>
                  <a:lnTo>
                    <a:pt x="17513" y="23360"/>
                  </a:lnTo>
                  <a:lnTo>
                    <a:pt x="38596" y="54054"/>
                  </a:lnTo>
                  <a:lnTo>
                    <a:pt x="62899" y="90770"/>
                  </a:lnTo>
                  <a:lnTo>
                    <a:pt x="90070" y="132196"/>
                  </a:lnTo>
                  <a:lnTo>
                    <a:pt x="119760" y="177020"/>
                  </a:lnTo>
                  <a:lnTo>
                    <a:pt x="151616" y="223931"/>
                  </a:lnTo>
                  <a:lnTo>
                    <a:pt x="185289" y="271618"/>
                  </a:lnTo>
                  <a:lnTo>
                    <a:pt x="220427" y="318769"/>
                  </a:lnTo>
                  <a:lnTo>
                    <a:pt x="256681" y="364071"/>
                  </a:lnTo>
                  <a:lnTo>
                    <a:pt x="293698" y="406214"/>
                  </a:lnTo>
                  <a:lnTo>
                    <a:pt x="331129" y="443886"/>
                  </a:lnTo>
                  <a:lnTo>
                    <a:pt x="368622" y="475775"/>
                  </a:lnTo>
                  <a:lnTo>
                    <a:pt x="405827" y="500569"/>
                  </a:lnTo>
                  <a:lnTo>
                    <a:pt x="446840" y="520138"/>
                  </a:lnTo>
                  <a:lnTo>
                    <a:pt x="489661" y="534260"/>
                  </a:lnTo>
                  <a:lnTo>
                    <a:pt x="534031" y="543684"/>
                  </a:lnTo>
                  <a:lnTo>
                    <a:pt x="579693" y="549162"/>
                  </a:lnTo>
                  <a:lnTo>
                    <a:pt x="626388" y="551447"/>
                  </a:lnTo>
                  <a:lnTo>
                    <a:pt x="673857" y="551289"/>
                  </a:lnTo>
                  <a:lnTo>
                    <a:pt x="721844" y="549440"/>
                  </a:lnTo>
                  <a:lnTo>
                    <a:pt x="770088" y="546651"/>
                  </a:lnTo>
                  <a:lnTo>
                    <a:pt x="818332" y="543673"/>
                  </a:lnTo>
                  <a:lnTo>
                    <a:pt x="866318" y="541259"/>
                  </a:lnTo>
                  <a:lnTo>
                    <a:pt x="913788" y="540159"/>
                  </a:lnTo>
                  <a:lnTo>
                    <a:pt x="960483" y="541125"/>
                  </a:lnTo>
                  <a:lnTo>
                    <a:pt x="1011058" y="541850"/>
                  </a:lnTo>
                  <a:lnTo>
                    <a:pt x="1061878" y="539748"/>
                  </a:lnTo>
                  <a:lnTo>
                    <a:pt x="1112850" y="535795"/>
                  </a:lnTo>
                  <a:lnTo>
                    <a:pt x="1163883" y="530968"/>
                  </a:lnTo>
                  <a:lnTo>
                    <a:pt x="1214886" y="526241"/>
                  </a:lnTo>
                  <a:lnTo>
                    <a:pt x="1265766" y="522592"/>
                  </a:lnTo>
                  <a:lnTo>
                    <a:pt x="1316434" y="520996"/>
                  </a:lnTo>
                  <a:lnTo>
                    <a:pt x="1366796" y="522428"/>
                  </a:lnTo>
                  <a:lnTo>
                    <a:pt x="1416762" y="527865"/>
                  </a:lnTo>
                  <a:lnTo>
                    <a:pt x="1466240" y="538282"/>
                  </a:lnTo>
                  <a:lnTo>
                    <a:pt x="1515139" y="554655"/>
                  </a:lnTo>
                  <a:lnTo>
                    <a:pt x="1557416" y="574759"/>
                  </a:lnTo>
                  <a:lnTo>
                    <a:pt x="1601609" y="601023"/>
                  </a:lnTo>
                  <a:lnTo>
                    <a:pt x="1647070" y="632317"/>
                  </a:lnTo>
                  <a:lnTo>
                    <a:pt x="1693152" y="667516"/>
                  </a:lnTo>
                  <a:lnTo>
                    <a:pt x="1739211" y="705493"/>
                  </a:lnTo>
                  <a:lnTo>
                    <a:pt x="1784598" y="745120"/>
                  </a:lnTo>
                  <a:lnTo>
                    <a:pt x="1828667" y="785270"/>
                  </a:lnTo>
                  <a:lnTo>
                    <a:pt x="1870772" y="824817"/>
                  </a:lnTo>
                  <a:lnTo>
                    <a:pt x="1910266" y="862632"/>
                  </a:lnTo>
                  <a:lnTo>
                    <a:pt x="1946503" y="897590"/>
                  </a:lnTo>
                  <a:lnTo>
                    <a:pt x="1978836" y="928563"/>
                  </a:lnTo>
                  <a:lnTo>
                    <a:pt x="2006619" y="954424"/>
                  </a:lnTo>
                  <a:lnTo>
                    <a:pt x="2029205" y="974046"/>
                  </a:lnTo>
                </a:path>
              </a:pathLst>
            </a:custGeom>
            <a:ln w="76200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5581D727-FBDF-F842-B848-B3D8F6CA9BDE}"/>
                </a:ext>
              </a:extLst>
            </p:cNvPr>
            <p:cNvSpPr/>
            <p:nvPr/>
          </p:nvSpPr>
          <p:spPr>
            <a:xfrm>
              <a:off x="4520692" y="2610418"/>
              <a:ext cx="253062" cy="25306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7D01AA86-E734-ED4C-9388-5334FBBB6DB8}"/>
                </a:ext>
              </a:extLst>
            </p:cNvPr>
            <p:cNvSpPr/>
            <p:nvPr/>
          </p:nvSpPr>
          <p:spPr>
            <a:xfrm>
              <a:off x="4768992" y="2694087"/>
              <a:ext cx="440055" cy="85725"/>
            </a:xfrm>
            <a:custGeom>
              <a:avLst/>
              <a:gdLst/>
              <a:ahLst/>
              <a:cxnLst/>
              <a:rect l="l" t="t" r="r" b="b"/>
              <a:pathLst>
                <a:path w="440054" h="85725">
                  <a:moveTo>
                    <a:pt x="353761" y="0"/>
                  </a:moveTo>
                  <a:lnTo>
                    <a:pt x="353761" y="85725"/>
                  </a:lnTo>
                  <a:lnTo>
                    <a:pt x="410911" y="57150"/>
                  </a:lnTo>
                  <a:lnTo>
                    <a:pt x="368048" y="57150"/>
                  </a:lnTo>
                  <a:lnTo>
                    <a:pt x="368048" y="28575"/>
                  </a:lnTo>
                  <a:lnTo>
                    <a:pt x="410911" y="28575"/>
                  </a:lnTo>
                  <a:lnTo>
                    <a:pt x="353761" y="0"/>
                  </a:lnTo>
                  <a:close/>
                </a:path>
                <a:path w="440054" h="85725">
                  <a:moveTo>
                    <a:pt x="353761" y="28575"/>
                  </a:moveTo>
                  <a:lnTo>
                    <a:pt x="0" y="28575"/>
                  </a:lnTo>
                  <a:lnTo>
                    <a:pt x="0" y="57150"/>
                  </a:lnTo>
                  <a:lnTo>
                    <a:pt x="353761" y="57150"/>
                  </a:lnTo>
                  <a:lnTo>
                    <a:pt x="353761" y="28575"/>
                  </a:lnTo>
                  <a:close/>
                </a:path>
                <a:path w="440054" h="85725">
                  <a:moveTo>
                    <a:pt x="410911" y="28575"/>
                  </a:moveTo>
                  <a:lnTo>
                    <a:pt x="368048" y="28575"/>
                  </a:lnTo>
                  <a:lnTo>
                    <a:pt x="368048" y="57150"/>
                  </a:lnTo>
                  <a:lnTo>
                    <a:pt x="410911" y="57150"/>
                  </a:lnTo>
                  <a:lnTo>
                    <a:pt x="439486" y="42862"/>
                  </a:lnTo>
                  <a:lnTo>
                    <a:pt x="410911" y="2857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4">
            <a:extLst>
              <a:ext uri="{FF2B5EF4-FFF2-40B4-BE49-F238E27FC236}">
                <a16:creationId xmlns:a16="http://schemas.microsoft.com/office/drawing/2014/main" id="{A1D2D23D-584C-B443-9E77-78D4D9EFD585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0889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/>
            <a:r>
              <a:rPr lang="en-US" sz="5400" spc="-240" dirty="0"/>
              <a:t>Problem#2 </a:t>
            </a:r>
            <a:r>
              <a:rPr lang="en-US" sz="5400" spc="-15" dirty="0"/>
              <a:t>with</a:t>
            </a:r>
            <a:r>
              <a:rPr lang="en-US" sz="5400" spc="-240" dirty="0"/>
              <a:t> </a:t>
            </a:r>
            <a:r>
              <a:rPr lang="en-US" sz="5400" spc="-640" dirty="0"/>
              <a:t>SGD: </a:t>
            </a:r>
            <a:r>
              <a:rPr lang="en-US" sz="5200" kern="1200" spc="-24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Rate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F1CB93EC-EA61-2B40-8E2D-3968EADE8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050" y="1578007"/>
            <a:ext cx="8558274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26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/>
            <a:r>
              <a:rPr lang="en-US" sz="5400" spc="-240" dirty="0"/>
              <a:t>Problem#2 </a:t>
            </a:r>
            <a:r>
              <a:rPr lang="en-US" sz="5400" spc="-15" dirty="0"/>
              <a:t>with</a:t>
            </a:r>
            <a:r>
              <a:rPr lang="en-US" sz="5400" spc="-240" dirty="0"/>
              <a:t> </a:t>
            </a:r>
            <a:r>
              <a:rPr lang="en-US" sz="5400" spc="-640" dirty="0"/>
              <a:t>SGD: </a:t>
            </a:r>
            <a:r>
              <a:rPr lang="en-US" sz="5200" kern="1200" spc="-24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Rate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50E753AC-34C1-3B4F-8308-E4938D062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207" y="1690688"/>
            <a:ext cx="8843193" cy="449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634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6554" y="586986"/>
            <a:ext cx="10331906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95" dirty="0"/>
              <a:t>Problem of Loss Function</a:t>
            </a:r>
            <a:endParaRPr spc="-105" dirty="0"/>
          </a:p>
        </p:txBody>
      </p:sp>
      <p:sp>
        <p:nvSpPr>
          <p:cNvPr id="20" name="object 4">
            <a:extLst>
              <a:ext uri="{FF2B5EF4-FFF2-40B4-BE49-F238E27FC236}">
                <a16:creationId xmlns:a16="http://schemas.microsoft.com/office/drawing/2014/main" id="{D6BD1B14-7325-F143-806A-46690CF8F06E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24" name="object 16">
            <a:extLst>
              <a:ext uri="{FF2B5EF4-FFF2-40B4-BE49-F238E27FC236}">
                <a16:creationId xmlns:a16="http://schemas.microsoft.com/office/drawing/2014/main" id="{3E8E6146-6C0F-1347-B1B9-1A729CCC84AB}"/>
              </a:ext>
            </a:extLst>
          </p:cNvPr>
          <p:cNvSpPr txBox="1"/>
          <p:nvPr/>
        </p:nvSpPr>
        <p:spPr>
          <a:xfrm>
            <a:off x="1257579" y="2305536"/>
            <a:ext cx="8878458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sz="2800" spc="-275" dirty="0">
                <a:solidFill>
                  <a:srgbClr val="C00000"/>
                </a:solidFill>
                <a:latin typeface="Arial"/>
                <a:cs typeface="Arial"/>
              </a:rPr>
              <a:t>Loss </a:t>
            </a:r>
            <a:r>
              <a:rPr sz="2800" spc="-70" dirty="0">
                <a:solidFill>
                  <a:srgbClr val="C00000"/>
                </a:solidFill>
                <a:latin typeface="Arial"/>
                <a:cs typeface="Arial"/>
              </a:rPr>
              <a:t>functions</a:t>
            </a:r>
            <a:r>
              <a:rPr sz="2800" spc="1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sz="2800" spc="-150" dirty="0">
                <a:solidFill>
                  <a:srgbClr val="C00000"/>
                </a:solidFill>
                <a:latin typeface="Arial"/>
                <a:cs typeface="Arial"/>
              </a:rPr>
              <a:t>encourage</a:t>
            </a:r>
            <a:r>
              <a:rPr lang="en-US" sz="2800" spc="-15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n-US" sz="2800" spc="-130" dirty="0">
                <a:solidFill>
                  <a:srgbClr val="C00000"/>
                </a:solidFill>
                <a:latin typeface="Arial"/>
                <a:cs typeface="Arial"/>
              </a:rPr>
              <a:t>good </a:t>
            </a:r>
            <a:r>
              <a:rPr lang="en-US" sz="2800" spc="-95" dirty="0">
                <a:solidFill>
                  <a:srgbClr val="C00000"/>
                </a:solidFill>
                <a:latin typeface="Arial"/>
                <a:cs typeface="Arial"/>
              </a:rPr>
              <a:t>performance </a:t>
            </a:r>
            <a:r>
              <a:rPr lang="en-US" sz="2800" spc="-90" dirty="0">
                <a:solidFill>
                  <a:srgbClr val="C00000"/>
                </a:solidFill>
                <a:latin typeface="Arial"/>
                <a:cs typeface="Arial"/>
              </a:rPr>
              <a:t>on </a:t>
            </a:r>
            <a:r>
              <a:rPr lang="en-US" sz="2800" u="heavy" spc="-6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training</a:t>
            </a:r>
            <a:r>
              <a:rPr lang="en-US" sz="2800" spc="-305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n-US" sz="2800" spc="-110" dirty="0">
                <a:solidFill>
                  <a:srgbClr val="C00000"/>
                </a:solidFill>
                <a:latin typeface="Arial"/>
                <a:cs typeface="Arial"/>
              </a:rPr>
              <a:t>data  </a:t>
            </a:r>
            <a:r>
              <a:rPr lang="en-US" sz="2800" spc="-5" dirty="0">
                <a:solidFill>
                  <a:srgbClr val="C00000"/>
                </a:solidFill>
                <a:latin typeface="Arial"/>
                <a:cs typeface="Arial"/>
              </a:rPr>
              <a:t>but </a:t>
            </a:r>
            <a:r>
              <a:rPr lang="en-US" sz="2800" spc="-110" dirty="0">
                <a:solidFill>
                  <a:srgbClr val="C00000"/>
                </a:solidFill>
                <a:latin typeface="Arial"/>
                <a:cs typeface="Arial"/>
              </a:rPr>
              <a:t>we </a:t>
            </a:r>
            <a:r>
              <a:rPr lang="en-US" sz="2800" spc="-85" dirty="0">
                <a:solidFill>
                  <a:srgbClr val="C00000"/>
                </a:solidFill>
                <a:latin typeface="Arial"/>
                <a:cs typeface="Arial"/>
              </a:rPr>
              <a:t>really </a:t>
            </a:r>
            <a:r>
              <a:rPr lang="en-US" sz="2800" spc="-155" dirty="0">
                <a:solidFill>
                  <a:srgbClr val="C00000"/>
                </a:solidFill>
                <a:latin typeface="Arial"/>
                <a:cs typeface="Arial"/>
              </a:rPr>
              <a:t>care </a:t>
            </a:r>
            <a:r>
              <a:rPr lang="en-US" sz="2800" spc="-65" dirty="0">
                <a:solidFill>
                  <a:srgbClr val="C00000"/>
                </a:solidFill>
                <a:latin typeface="Arial"/>
                <a:cs typeface="Arial"/>
              </a:rPr>
              <a:t>about </a:t>
            </a:r>
            <a:r>
              <a:rPr lang="en-US" sz="2800" u="heavy" spc="-6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test</a:t>
            </a:r>
            <a:r>
              <a:rPr lang="en-US" sz="2800" spc="-47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n-US" sz="2800" spc="-110" dirty="0">
                <a:solidFill>
                  <a:srgbClr val="C00000"/>
                </a:solidFill>
                <a:latin typeface="Arial"/>
                <a:cs typeface="Arial"/>
              </a:rPr>
              <a:t>data</a:t>
            </a:r>
            <a:endParaRPr lang="en-US" sz="2800" dirty="0"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100"/>
              </a:spcBef>
            </a:pPr>
            <a:endParaRPr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9970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700"/>
            <a:r>
              <a:rPr lang="en-US" sz="5400" spc="-240" dirty="0"/>
              <a:t>Optimizers with Adaptive Learning Rate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CDDACC-FA0D-1C46-97A8-32B342CE2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601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RMSProp</a:t>
            </a:r>
            <a:endParaRPr lang="en-US" dirty="0"/>
          </a:p>
          <a:p>
            <a:r>
              <a:rPr lang="en-US" dirty="0" err="1"/>
              <a:t>AdaGrad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Adam == Momentum + </a:t>
            </a:r>
            <a:r>
              <a:rPr lang="en-US" dirty="0" err="1"/>
              <a:t>RMSProp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AdamW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A16E8E89-78A2-F844-8097-089F7A8E34BB}"/>
              </a:ext>
            </a:extLst>
          </p:cNvPr>
          <p:cNvSpPr txBox="1"/>
          <p:nvPr/>
        </p:nvSpPr>
        <p:spPr>
          <a:xfrm>
            <a:off x="7118230" y="4071879"/>
            <a:ext cx="4235570" cy="35945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solidFill>
                  <a:srgbClr val="FF0000"/>
                </a:solidFill>
                <a:latin typeface="Arial"/>
                <a:cs typeface="Arial"/>
              </a:rPr>
              <a:t>Per-parameter learning rate</a:t>
            </a:r>
            <a:endParaRPr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C3330621-0601-E545-B34D-70F8D6A37AC8}"/>
              </a:ext>
            </a:extLst>
          </p:cNvPr>
          <p:cNvSpPr txBox="1"/>
          <p:nvPr/>
        </p:nvSpPr>
        <p:spPr>
          <a:xfrm>
            <a:off x="7118230" y="4688095"/>
            <a:ext cx="4235570" cy="35945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lang="en-US" sz="2400" spc="-105" dirty="0">
                <a:solidFill>
                  <a:srgbClr val="FF0000"/>
                </a:solidFill>
                <a:latin typeface="Arial"/>
                <a:cs typeface="Arial"/>
              </a:rPr>
              <a:t>Learning rate decay</a:t>
            </a:r>
            <a:endParaRPr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1A544827-36A3-A84D-A312-9C1BE6291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87" y="1962088"/>
            <a:ext cx="6438507" cy="140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499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229044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45" dirty="0"/>
              <a:t>In</a:t>
            </a:r>
            <a:r>
              <a:rPr sz="4000" spc="-300" dirty="0"/>
              <a:t> </a:t>
            </a:r>
            <a:r>
              <a:rPr sz="4000" spc="-140" dirty="0"/>
              <a:t>practice: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1324734" y="1946148"/>
            <a:ext cx="9273540" cy="20056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0700" marR="649605" indent="-508000">
              <a:lnSpc>
                <a:spcPct val="100000"/>
              </a:lnSpc>
              <a:spcBef>
                <a:spcPts val="100"/>
              </a:spcBef>
              <a:buSzPct val="75000"/>
              <a:buFont typeface="Arial"/>
              <a:buChar char="-"/>
              <a:tabLst>
                <a:tab pos="520065" algn="l"/>
                <a:tab pos="520700" algn="l"/>
              </a:tabLst>
            </a:pPr>
            <a:r>
              <a:rPr sz="3200" b="1" spc="-270" dirty="0">
                <a:latin typeface="Arial"/>
                <a:cs typeface="Arial"/>
              </a:rPr>
              <a:t>Adam </a:t>
            </a:r>
            <a:r>
              <a:rPr lang="en-US" sz="3200" b="1" spc="-270" dirty="0">
                <a:latin typeface="Arial"/>
                <a:cs typeface="Arial"/>
              </a:rPr>
              <a:t>/ </a:t>
            </a:r>
            <a:r>
              <a:rPr lang="en-US" sz="3200" b="1" spc="-270" dirty="0" err="1">
                <a:latin typeface="Arial"/>
                <a:cs typeface="Arial"/>
              </a:rPr>
              <a:t>AdamW</a:t>
            </a:r>
            <a:r>
              <a:rPr lang="en-US" sz="3200" b="1" spc="-270" dirty="0">
                <a:latin typeface="Arial"/>
                <a:cs typeface="Arial"/>
              </a:rPr>
              <a:t> </a:t>
            </a:r>
            <a:r>
              <a:rPr sz="3200" spc="-165" dirty="0">
                <a:latin typeface="Arial"/>
                <a:cs typeface="Arial"/>
              </a:rPr>
              <a:t>is </a:t>
            </a:r>
            <a:r>
              <a:rPr sz="3200" spc="-250" dirty="0">
                <a:latin typeface="Arial"/>
                <a:cs typeface="Arial"/>
              </a:rPr>
              <a:t>a </a:t>
            </a:r>
            <a:r>
              <a:rPr sz="3200" spc="-150" dirty="0">
                <a:latin typeface="Arial"/>
                <a:cs typeface="Arial"/>
              </a:rPr>
              <a:t>good </a:t>
            </a:r>
            <a:r>
              <a:rPr sz="3200" spc="-65" dirty="0">
                <a:latin typeface="Arial"/>
                <a:cs typeface="Arial"/>
              </a:rPr>
              <a:t>default </a:t>
            </a:r>
            <a:r>
              <a:rPr sz="3200" spc="-150" dirty="0">
                <a:latin typeface="Arial"/>
                <a:cs typeface="Arial"/>
              </a:rPr>
              <a:t>choice </a:t>
            </a:r>
            <a:r>
              <a:rPr sz="3200" spc="-40" dirty="0">
                <a:latin typeface="Arial"/>
                <a:cs typeface="Arial"/>
              </a:rPr>
              <a:t>in </a:t>
            </a:r>
            <a:r>
              <a:rPr sz="3200" spc="-175" dirty="0">
                <a:latin typeface="Arial"/>
                <a:cs typeface="Arial"/>
              </a:rPr>
              <a:t>many </a:t>
            </a:r>
            <a:r>
              <a:rPr sz="3200" spc="-290" dirty="0">
                <a:latin typeface="Arial"/>
                <a:cs typeface="Arial"/>
              </a:rPr>
              <a:t>cases  </a:t>
            </a:r>
            <a:r>
              <a:rPr sz="3200" b="1" spc="-245" dirty="0">
                <a:latin typeface="Arial"/>
                <a:cs typeface="Arial"/>
              </a:rPr>
              <a:t>SGD+Momentum </a:t>
            </a:r>
            <a:r>
              <a:rPr sz="3200" spc="-210" dirty="0">
                <a:latin typeface="Arial"/>
                <a:cs typeface="Arial"/>
              </a:rPr>
              <a:t>can </a:t>
            </a:r>
            <a:r>
              <a:rPr sz="3200" spc="-45" dirty="0">
                <a:latin typeface="Arial"/>
                <a:cs typeface="Arial"/>
              </a:rPr>
              <a:t>outperform </a:t>
            </a:r>
            <a:r>
              <a:rPr sz="3200" spc="-190" dirty="0">
                <a:latin typeface="Arial"/>
                <a:cs typeface="Arial"/>
              </a:rPr>
              <a:t>Adam </a:t>
            </a:r>
            <a:r>
              <a:rPr sz="3200" spc="-15" dirty="0">
                <a:latin typeface="Arial"/>
                <a:cs typeface="Arial"/>
              </a:rPr>
              <a:t>but</a:t>
            </a:r>
            <a:r>
              <a:rPr sz="3200" spc="-130" dirty="0">
                <a:latin typeface="Arial"/>
                <a:cs typeface="Arial"/>
              </a:rPr>
              <a:t> </a:t>
            </a:r>
            <a:r>
              <a:rPr sz="3200" spc="-195" dirty="0">
                <a:latin typeface="Arial"/>
                <a:cs typeface="Arial"/>
              </a:rPr>
              <a:t>may  </a:t>
            </a:r>
            <a:r>
              <a:rPr sz="3200" spc="-85" dirty="0">
                <a:latin typeface="Arial"/>
                <a:cs typeface="Arial"/>
              </a:rPr>
              <a:t>require </a:t>
            </a:r>
            <a:r>
              <a:rPr sz="3200" spc="-100" dirty="0">
                <a:latin typeface="Arial"/>
                <a:cs typeface="Arial"/>
              </a:rPr>
              <a:t>more</a:t>
            </a:r>
            <a:r>
              <a:rPr sz="3200" spc="-260" dirty="0">
                <a:latin typeface="Arial"/>
                <a:cs typeface="Arial"/>
              </a:rPr>
              <a:t> </a:t>
            </a:r>
            <a:r>
              <a:rPr sz="3200" spc="-70" dirty="0">
                <a:latin typeface="Arial"/>
                <a:cs typeface="Arial"/>
              </a:rPr>
              <a:t>tuning</a:t>
            </a:r>
            <a:endParaRPr sz="3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3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75835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863034" y="2559361"/>
            <a:ext cx="7294824" cy="521297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3396615" algn="ctr">
              <a:lnSpc>
                <a:spcPts val="3790"/>
              </a:lnSpc>
              <a:spcBef>
                <a:spcPts val="265"/>
              </a:spcBef>
            </a:pPr>
            <a:r>
              <a:rPr lang="en-US" sz="4000" spc="-90" dirty="0">
                <a:latin typeface="Arial"/>
                <a:cs typeface="Arial"/>
              </a:rPr>
              <a:t>Any Question ?</a:t>
            </a:r>
            <a:endParaRPr sz="4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1638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2207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00" dirty="0"/>
              <a:t>Overfitting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522687" y="1186179"/>
            <a:ext cx="9953723" cy="87588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sz="2800" spc="-250" dirty="0">
                <a:latin typeface="Arial"/>
                <a:cs typeface="Arial"/>
              </a:rPr>
              <a:t>A </a:t>
            </a:r>
            <a:r>
              <a:rPr lang="en-US" sz="2800" spc="-25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model </a:t>
            </a:r>
            <a:r>
              <a:rPr sz="2800" spc="-150" dirty="0">
                <a:latin typeface="Arial"/>
                <a:cs typeface="Arial"/>
              </a:rPr>
              <a:t>is </a:t>
            </a:r>
            <a:r>
              <a:rPr sz="2800" b="1" spc="-120" dirty="0">
                <a:solidFill>
                  <a:srgbClr val="C00000"/>
                </a:solidFill>
                <a:latin typeface="Arial"/>
                <a:cs typeface="Arial"/>
              </a:rPr>
              <a:t>overfit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when </a:t>
            </a:r>
            <a:r>
              <a:rPr sz="2800" spc="85" dirty="0">
                <a:latin typeface="Arial"/>
                <a:cs typeface="Arial"/>
              </a:rPr>
              <a:t>it </a:t>
            </a:r>
            <a:r>
              <a:rPr sz="2800" spc="-85" dirty="0">
                <a:latin typeface="Arial"/>
                <a:cs typeface="Arial"/>
              </a:rPr>
              <a:t>performs </a:t>
            </a:r>
            <a:r>
              <a:rPr sz="2800" spc="-15" dirty="0">
                <a:latin typeface="Arial"/>
                <a:cs typeface="Arial"/>
              </a:rPr>
              <a:t>too </a:t>
            </a:r>
            <a:r>
              <a:rPr sz="2800" spc="-50" dirty="0">
                <a:latin typeface="Arial"/>
                <a:cs typeface="Arial"/>
              </a:rPr>
              <a:t>well </a:t>
            </a:r>
            <a:r>
              <a:rPr sz="2800" spc="-90" dirty="0">
                <a:latin typeface="Arial"/>
                <a:cs typeface="Arial"/>
              </a:rPr>
              <a:t>on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57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05" dirty="0">
                <a:latin typeface="Arial"/>
                <a:cs typeface="Arial"/>
              </a:rPr>
              <a:t>data, </a:t>
            </a:r>
            <a:r>
              <a:rPr lang="en-US" sz="2800" spc="-135" dirty="0">
                <a:latin typeface="Arial"/>
                <a:cs typeface="Arial"/>
              </a:rPr>
              <a:t>but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204" dirty="0">
                <a:latin typeface="Arial"/>
                <a:cs typeface="Arial"/>
              </a:rPr>
              <a:t>has  </a:t>
            </a:r>
            <a:r>
              <a:rPr sz="2800" spc="-55" dirty="0">
                <a:solidFill>
                  <a:srgbClr val="C00000"/>
                </a:solidFill>
                <a:latin typeface="Arial"/>
                <a:cs typeface="Arial"/>
              </a:rPr>
              <a:t>poor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performance </a:t>
            </a:r>
            <a:r>
              <a:rPr sz="2800" spc="-15" dirty="0">
                <a:latin typeface="Arial"/>
                <a:cs typeface="Arial"/>
              </a:rPr>
              <a:t>for </a:t>
            </a:r>
            <a:r>
              <a:rPr sz="2800" spc="-155" dirty="0">
                <a:latin typeface="Arial"/>
                <a:cs typeface="Arial"/>
              </a:rPr>
              <a:t>unseen</a:t>
            </a:r>
            <a:r>
              <a:rPr sz="2800" spc="-430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001BC785-AE03-DB43-BB7B-536F10806EB2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322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2207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00" dirty="0"/>
              <a:t>Overfitting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522687" y="1186179"/>
            <a:ext cx="9953723" cy="87588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99600"/>
              </a:lnSpc>
              <a:spcBef>
                <a:spcPts val="110"/>
              </a:spcBef>
            </a:pPr>
            <a:r>
              <a:rPr sz="2800" spc="-250" dirty="0">
                <a:latin typeface="Arial"/>
                <a:cs typeface="Arial"/>
              </a:rPr>
              <a:t>A </a:t>
            </a:r>
            <a:r>
              <a:rPr lang="en-US" sz="2800" spc="-25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model </a:t>
            </a:r>
            <a:r>
              <a:rPr sz="2800" spc="-150" dirty="0">
                <a:latin typeface="Arial"/>
                <a:cs typeface="Arial"/>
              </a:rPr>
              <a:t>is </a:t>
            </a:r>
            <a:r>
              <a:rPr sz="2800" b="1" spc="-120" dirty="0">
                <a:solidFill>
                  <a:srgbClr val="C00000"/>
                </a:solidFill>
                <a:latin typeface="Arial"/>
                <a:cs typeface="Arial"/>
              </a:rPr>
              <a:t>overfit</a:t>
            </a:r>
            <a:r>
              <a:rPr sz="2800" b="1" spc="-120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when </a:t>
            </a:r>
            <a:r>
              <a:rPr sz="2800" spc="85" dirty="0">
                <a:latin typeface="Arial"/>
                <a:cs typeface="Arial"/>
              </a:rPr>
              <a:t>it </a:t>
            </a:r>
            <a:r>
              <a:rPr sz="2800" spc="-85" dirty="0">
                <a:latin typeface="Arial"/>
                <a:cs typeface="Arial"/>
              </a:rPr>
              <a:t>performs  </a:t>
            </a:r>
            <a:r>
              <a:rPr sz="2800" spc="-15" dirty="0">
                <a:latin typeface="Arial"/>
                <a:cs typeface="Arial"/>
              </a:rPr>
              <a:t>too </a:t>
            </a:r>
            <a:r>
              <a:rPr sz="2800" spc="-50" dirty="0">
                <a:latin typeface="Arial"/>
                <a:cs typeface="Arial"/>
              </a:rPr>
              <a:t>well </a:t>
            </a:r>
            <a:r>
              <a:rPr sz="2800" spc="-90" dirty="0">
                <a:latin typeface="Arial"/>
                <a:cs typeface="Arial"/>
              </a:rPr>
              <a:t>on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57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05" dirty="0">
                <a:latin typeface="Arial"/>
                <a:cs typeface="Arial"/>
              </a:rPr>
              <a:t>data, </a:t>
            </a:r>
            <a:r>
              <a:rPr lang="en-US" sz="2800" spc="-135" dirty="0">
                <a:latin typeface="Arial"/>
                <a:cs typeface="Arial"/>
              </a:rPr>
              <a:t>but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204" dirty="0">
                <a:latin typeface="Arial"/>
                <a:cs typeface="Arial"/>
              </a:rPr>
              <a:t>has  </a:t>
            </a:r>
            <a:r>
              <a:rPr sz="2800" spc="-55" dirty="0">
                <a:solidFill>
                  <a:srgbClr val="C00000"/>
                </a:solidFill>
                <a:latin typeface="Arial"/>
                <a:cs typeface="Arial"/>
              </a:rPr>
              <a:t>poor</a:t>
            </a:r>
            <a:r>
              <a:rPr sz="2800" spc="-55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performance </a:t>
            </a:r>
            <a:r>
              <a:rPr sz="2800" spc="-15" dirty="0">
                <a:latin typeface="Arial"/>
                <a:cs typeface="Arial"/>
              </a:rPr>
              <a:t>for </a:t>
            </a:r>
            <a:r>
              <a:rPr sz="2800" spc="-155" dirty="0">
                <a:latin typeface="Arial"/>
                <a:cs typeface="Arial"/>
              </a:rPr>
              <a:t>unseen</a:t>
            </a:r>
            <a:r>
              <a:rPr sz="2800" spc="-430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EA0CE-8EFC-A240-917F-0FDACAC61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626" y="2360891"/>
            <a:ext cx="7426983" cy="297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723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5501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00" dirty="0"/>
              <a:t>Regularization: </a:t>
            </a:r>
            <a:r>
              <a:rPr sz="4000" spc="-254" dirty="0"/>
              <a:t>Beyond </a:t>
            </a:r>
            <a:r>
              <a:rPr sz="4000" spc="-229" dirty="0"/>
              <a:t>Training</a:t>
            </a:r>
            <a:r>
              <a:rPr sz="4000" spc="-215" dirty="0"/>
              <a:t> </a:t>
            </a:r>
            <a:r>
              <a:rPr sz="4000" spc="-165" dirty="0"/>
              <a:t>Error</a:t>
            </a:r>
            <a:endParaRPr sz="4000"/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D2627755-3573-DE4D-8EF7-E8C4B1127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1" y="1808088"/>
            <a:ext cx="5532664" cy="2919395"/>
          </a:xfrm>
          <a:prstGeom prst="rect">
            <a:avLst/>
          </a:prstGeom>
        </p:spPr>
      </p:pic>
      <p:sp>
        <p:nvSpPr>
          <p:cNvPr id="18" name="object 4">
            <a:extLst>
              <a:ext uri="{FF2B5EF4-FFF2-40B4-BE49-F238E27FC236}">
                <a16:creationId xmlns:a16="http://schemas.microsoft.com/office/drawing/2014/main" id="{F31EB30F-E961-FA4D-8F92-16D60B30DD28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4025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5501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00" dirty="0"/>
              <a:t>Regularization: </a:t>
            </a:r>
            <a:r>
              <a:rPr sz="4000" spc="-254" dirty="0"/>
              <a:t>Beyond </a:t>
            </a:r>
            <a:r>
              <a:rPr sz="4000" spc="-229" dirty="0"/>
              <a:t>Training</a:t>
            </a:r>
            <a:r>
              <a:rPr sz="4000" spc="-215" dirty="0"/>
              <a:t> </a:t>
            </a:r>
            <a:r>
              <a:rPr sz="4000" spc="-165" dirty="0"/>
              <a:t>Error</a:t>
            </a:r>
            <a:endParaRPr sz="4000"/>
          </a:p>
        </p:txBody>
      </p:sp>
      <p:pic>
        <p:nvPicPr>
          <p:cNvPr id="21" name="Picture 20" descr="Text, letter&#10;&#10;Description automatically generated">
            <a:extLst>
              <a:ext uri="{FF2B5EF4-FFF2-40B4-BE49-F238E27FC236}">
                <a16:creationId xmlns:a16="http://schemas.microsoft.com/office/drawing/2014/main" id="{6773FB2F-7585-2349-8438-EC614EABA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39" y="1746406"/>
            <a:ext cx="10032274" cy="3223003"/>
          </a:xfrm>
          <a:prstGeom prst="rect">
            <a:avLst/>
          </a:prstGeom>
        </p:spPr>
      </p:pic>
      <p:sp>
        <p:nvSpPr>
          <p:cNvPr id="22" name="object 4">
            <a:extLst>
              <a:ext uri="{FF2B5EF4-FFF2-40B4-BE49-F238E27FC236}">
                <a16:creationId xmlns:a16="http://schemas.microsoft.com/office/drawing/2014/main" id="{ABB0A245-FC66-D54C-9DD2-520A0E383B23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0105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050"/>
            <a:ext cx="755015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200" dirty="0"/>
              <a:t>Example </a:t>
            </a:r>
            <a:r>
              <a:rPr sz="4000" spc="-200" dirty="0"/>
              <a:t>Regularization</a:t>
            </a:r>
            <a:endParaRPr sz="4000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0F5EB309-C0F5-DD4A-B04D-87C149C3F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773" y="2095500"/>
            <a:ext cx="7556500" cy="1333500"/>
          </a:xfrm>
          <a:prstGeom prst="rect">
            <a:avLst/>
          </a:prstGeom>
        </p:spPr>
      </p:pic>
      <p:sp>
        <p:nvSpPr>
          <p:cNvPr id="10" name="object 4">
            <a:extLst>
              <a:ext uri="{FF2B5EF4-FFF2-40B4-BE49-F238E27FC236}">
                <a16:creationId xmlns:a16="http://schemas.microsoft.com/office/drawing/2014/main" id="{B03C57D3-45CB-F84E-894F-01CCE44F8231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204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</TotalTime>
  <Words>543</Words>
  <Application>Microsoft Macintosh PowerPoint</Application>
  <PresentationFormat>Widescreen</PresentationFormat>
  <Paragraphs>124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 Unicode MS</vt:lpstr>
      <vt:lpstr>Arial</vt:lpstr>
      <vt:lpstr>Calibri</vt:lpstr>
      <vt:lpstr>Calibri Light</vt:lpstr>
      <vt:lpstr>Office Theme</vt:lpstr>
      <vt:lpstr>ECE 884 Deep Learning</vt:lpstr>
      <vt:lpstr>Review of last lecture</vt:lpstr>
      <vt:lpstr>Today’s lecture</vt:lpstr>
      <vt:lpstr>Problem of Loss Function</vt:lpstr>
      <vt:lpstr>Overfitting</vt:lpstr>
      <vt:lpstr>Overfitting</vt:lpstr>
      <vt:lpstr>Regularization: Beyond Training Error</vt:lpstr>
      <vt:lpstr>Regularization: Beyond Training Error</vt:lpstr>
      <vt:lpstr>Example Regularization</vt:lpstr>
      <vt:lpstr>Regularization Effect#1</vt:lpstr>
      <vt:lpstr>Regularization Effect#2</vt:lpstr>
      <vt:lpstr>Regularization Effect#2</vt:lpstr>
      <vt:lpstr>Summary</vt:lpstr>
      <vt:lpstr>PowerPoint Presentation</vt:lpstr>
      <vt:lpstr>𝑤∗ = arg min 𝐿 𝑤</vt:lpstr>
      <vt:lpstr>𝑤∗ = arg min 𝐿 𝑤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Batch Gradient Descent</vt:lpstr>
      <vt:lpstr>Stochastic Gradient Descent (SGD)</vt:lpstr>
      <vt:lpstr>Stochastic Gradient Descent (SGD)</vt:lpstr>
      <vt:lpstr>Stochastic Gradient Descent (SGD)</vt:lpstr>
      <vt:lpstr>Hyperparameters of Stochastic Gradient Descent (SGD)</vt:lpstr>
      <vt:lpstr>Initialization Matters a lot!</vt:lpstr>
      <vt:lpstr>Pros and Cons</vt:lpstr>
      <vt:lpstr>Problem#1 with SGD</vt:lpstr>
      <vt:lpstr>Problem#1 with SGD</vt:lpstr>
      <vt:lpstr>SGD + Momentum</vt:lpstr>
      <vt:lpstr>SGD + Momentum</vt:lpstr>
      <vt:lpstr>Problem#2 with SGD: Learning Rate</vt:lpstr>
      <vt:lpstr>Problem#2 with SGD: Learning Rate</vt:lpstr>
      <vt:lpstr>Optimizers with Adaptive Learning Rate</vt:lpstr>
      <vt:lpstr>In practice: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884 Deep Learning Systems</dc:title>
  <dc:creator>Zhang, Mi</dc:creator>
  <cp:lastModifiedBy>Zhang, Mi</cp:lastModifiedBy>
  <cp:revision>303</cp:revision>
  <dcterms:created xsi:type="dcterms:W3CDTF">2021-01-18T23:49:29Z</dcterms:created>
  <dcterms:modified xsi:type="dcterms:W3CDTF">2021-02-16T20:47:08Z</dcterms:modified>
</cp:coreProperties>
</file>

<file path=docProps/thumbnail.jpeg>
</file>